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91" r:id="rId4"/>
    <p:sldId id="288" r:id="rId5"/>
    <p:sldId id="281" r:id="rId6"/>
    <p:sldId id="284" r:id="rId7"/>
    <p:sldId id="312" r:id="rId8"/>
    <p:sldId id="292" r:id="rId9"/>
    <p:sldId id="293" r:id="rId10"/>
    <p:sldId id="338" r:id="rId11"/>
    <p:sldId id="333" r:id="rId12"/>
    <p:sldId id="262" r:id="rId13"/>
    <p:sldId id="277" r:id="rId14"/>
    <p:sldId id="334" r:id="rId15"/>
    <p:sldId id="335" r:id="rId16"/>
    <p:sldId id="263" r:id="rId17"/>
    <p:sldId id="259" r:id="rId18"/>
    <p:sldId id="280" r:id="rId19"/>
    <p:sldId id="279" r:id="rId20"/>
    <p:sldId id="299" r:id="rId21"/>
    <p:sldId id="260" r:id="rId22"/>
    <p:sldId id="294" r:id="rId23"/>
    <p:sldId id="295" r:id="rId24"/>
    <p:sldId id="337" r:id="rId25"/>
    <p:sldId id="297" r:id="rId26"/>
    <p:sldId id="298" r:id="rId27"/>
    <p:sldId id="300"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82E"/>
    <a:srgbClr val="F7153B"/>
    <a:srgbClr val="72A4E0"/>
    <a:srgbClr val="CEE3FA"/>
    <a:srgbClr val="1258A4"/>
    <a:srgbClr val="EA0849"/>
    <a:srgbClr val="5E97DC"/>
    <a:srgbClr val="D6FDC7"/>
    <a:srgbClr val="F19D69"/>
    <a:srgbClr val="4C8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2" autoAdjust="0"/>
    <p:restoredTop sz="94660"/>
  </p:normalViewPr>
  <p:slideViewPr>
    <p:cSldViewPr snapToGrid="0">
      <p:cViewPr varScale="1">
        <p:scale>
          <a:sx n="76" d="100"/>
          <a:sy n="76" d="100"/>
        </p:scale>
        <p:origin x="11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923D-7BA5-4361-B748-C9AD9FB696F1}"/>
              </a:ext>
            </a:extLst>
          </p:cNvPr>
          <p:cNvSpPr>
            <a:spLocks noGrp="1"/>
          </p:cNvSpPr>
          <p:nvPr>
            <p:ph type="title"/>
          </p:nvPr>
        </p:nvSpPr>
        <p:spPr>
          <a:xfrm>
            <a:off x="831850" y="4034085"/>
            <a:ext cx="10515600" cy="1133475"/>
          </a:xfrm>
          <a:prstGeom prst="rect">
            <a:avLst/>
          </a:prstGeom>
        </p:spPr>
        <p:txBody>
          <a:bodyPr anchor="b"/>
          <a:lstStyle>
            <a:lvl1pPr>
              <a:defRPr sz="6000">
                <a:latin typeface="Proxima Nova Rg" panose="0200050603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9CAA1A0-F6B1-4E62-92F8-DBB1426A5A77}"/>
              </a:ext>
            </a:extLst>
          </p:cNvPr>
          <p:cNvSpPr>
            <a:spLocks noGrp="1"/>
          </p:cNvSpPr>
          <p:nvPr>
            <p:ph type="body" idx="1"/>
          </p:nvPr>
        </p:nvSpPr>
        <p:spPr>
          <a:xfrm>
            <a:off x="831850" y="5194549"/>
            <a:ext cx="10515600" cy="863070"/>
          </a:xfrm>
          <a:prstGeom prst="rect">
            <a:avLst/>
          </a:prstGeom>
        </p:spPr>
        <p:txBody>
          <a:bodyPr/>
          <a:lstStyle>
            <a:lvl1pPr marL="0" indent="0">
              <a:buNone/>
              <a:defRPr sz="2400">
                <a:solidFill>
                  <a:schemeClr val="tx1">
                    <a:tint val="75000"/>
                  </a:schemeClr>
                </a:solidFill>
                <a:latin typeface="Proxima Nova Rg" panose="02000506030000020004"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65C5C182-3476-4860-920C-4D27EB4822E4}"/>
              </a:ext>
            </a:extLst>
          </p:cNvPr>
          <p:cNvSpPr>
            <a:spLocks noGrp="1"/>
          </p:cNvSpPr>
          <p:nvPr>
            <p:ph type="pic" idx="11"/>
          </p:nvPr>
        </p:nvSpPr>
        <p:spPr>
          <a:xfrm>
            <a:off x="0" y="1123139"/>
            <a:ext cx="12192000" cy="278231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6" name="Date Placeholder 3">
            <a:extLst>
              <a:ext uri="{FF2B5EF4-FFF2-40B4-BE49-F238E27FC236}">
                <a16:creationId xmlns:a16="http://schemas.microsoft.com/office/drawing/2014/main" id="{319885E8-AC96-4244-B8E7-296B964062EA}"/>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 All rights reserved.</a:t>
            </a:r>
          </a:p>
        </p:txBody>
      </p:sp>
    </p:spTree>
    <p:extLst>
      <p:ext uri="{BB962C8B-B14F-4D97-AF65-F5344CB8AC3E}">
        <p14:creationId xmlns:p14="http://schemas.microsoft.com/office/powerpoint/2010/main" val="131942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3C49-EB61-48E1-AF05-2CAF22B88031}"/>
              </a:ext>
            </a:extLst>
          </p:cNvPr>
          <p:cNvSpPr>
            <a:spLocks noGrp="1"/>
          </p:cNvSpPr>
          <p:nvPr>
            <p:ph type="title"/>
          </p:nvPr>
        </p:nvSpPr>
        <p:spPr>
          <a:xfrm>
            <a:off x="1122680" y="373926"/>
            <a:ext cx="10515600" cy="758249"/>
          </a:xfrm>
          <a:prstGeom prst="rect">
            <a:avLst/>
          </a:prstGeom>
        </p:spPr>
        <p:txBody>
          <a:bodyPr/>
          <a:lstStyle>
            <a:lvl1pPr>
              <a:defRPr>
                <a:latin typeface="Proxima Nova" panose="0200050603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6DA4C9-2F24-409E-90BC-E9A65414A398}"/>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0CCA7700-7F57-4EFC-A111-CD1802FA297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23" name="Date Placeholder 3">
            <a:extLst>
              <a:ext uri="{FF2B5EF4-FFF2-40B4-BE49-F238E27FC236}">
                <a16:creationId xmlns:a16="http://schemas.microsoft.com/office/drawing/2014/main" id="{088AC0E5-0260-4CFB-AB95-223205946230}"/>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pic>
        <p:nvPicPr>
          <p:cNvPr id="5" name="Picture 4" descr="A red sign with white text&#10;&#10;Description automatically generated with low confidence">
            <a:extLst>
              <a:ext uri="{FF2B5EF4-FFF2-40B4-BE49-F238E27FC236}">
                <a16:creationId xmlns:a16="http://schemas.microsoft.com/office/drawing/2014/main" id="{062D80D2-28C2-89F6-2A55-099321FD9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170" y="442536"/>
            <a:ext cx="621030" cy="621030"/>
          </a:xfrm>
          <a:prstGeom prst="rect">
            <a:avLst/>
          </a:prstGeom>
        </p:spPr>
      </p:pic>
    </p:spTree>
    <p:extLst>
      <p:ext uri="{BB962C8B-B14F-4D97-AF65-F5344CB8AC3E}">
        <p14:creationId xmlns:p14="http://schemas.microsoft.com/office/powerpoint/2010/main" val="95659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8629-53F4-4B22-9559-C0E00B07B33D}"/>
              </a:ext>
            </a:extLst>
          </p:cNvPr>
          <p:cNvSpPr>
            <a:spLocks noGrp="1"/>
          </p:cNvSpPr>
          <p:nvPr>
            <p:ph type="title"/>
          </p:nvPr>
        </p:nvSpPr>
        <p:spPr>
          <a:xfrm>
            <a:off x="1082040" y="392580"/>
            <a:ext cx="10515600" cy="758249"/>
          </a:xfrm>
          <a:prstGeom prst="rect">
            <a:avLst/>
          </a:prstGeom>
        </p:spPr>
        <p:txBody>
          <a:bodyPr/>
          <a:lstStyle>
            <a:lvl1pPr>
              <a:defRPr>
                <a:latin typeface="Proxima Nova" panose="0200050603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7F60001-9499-47C6-82DA-2DFE47842B19}"/>
              </a:ext>
            </a:extLst>
          </p:cNvPr>
          <p:cNvSpPr>
            <a:spLocks noGrp="1"/>
          </p:cNvSpPr>
          <p:nvPr>
            <p:ph sz="half" idx="1"/>
          </p:nvPr>
        </p:nvSpPr>
        <p:spPr>
          <a:xfrm>
            <a:off x="838200" y="1905527"/>
            <a:ext cx="5181600" cy="42378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E477826-BB9D-4A4E-A2D4-30F499202219}"/>
              </a:ext>
            </a:extLst>
          </p:cNvPr>
          <p:cNvSpPr>
            <a:spLocks noGrp="1"/>
          </p:cNvSpPr>
          <p:nvPr>
            <p:ph sz="half" idx="2"/>
          </p:nvPr>
        </p:nvSpPr>
        <p:spPr>
          <a:xfrm>
            <a:off x="6172200" y="1905527"/>
            <a:ext cx="5181600" cy="42378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a:extLst>
              <a:ext uri="{FF2B5EF4-FFF2-40B4-BE49-F238E27FC236}">
                <a16:creationId xmlns:a16="http://schemas.microsoft.com/office/drawing/2014/main" id="{80949FA5-8607-44A8-BCE6-AA23A073A0C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19" name="Date Placeholder 3">
            <a:extLst>
              <a:ext uri="{FF2B5EF4-FFF2-40B4-BE49-F238E27FC236}">
                <a16:creationId xmlns:a16="http://schemas.microsoft.com/office/drawing/2014/main" id="{852002ED-F061-4FF4-ADE3-11804AED7FA3}"/>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Tree>
    <p:extLst>
      <p:ext uri="{BB962C8B-B14F-4D97-AF65-F5344CB8AC3E}">
        <p14:creationId xmlns:p14="http://schemas.microsoft.com/office/powerpoint/2010/main" val="291465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5AF9-133C-4C92-9B51-8D2E6E3B3C52}"/>
              </a:ext>
            </a:extLst>
          </p:cNvPr>
          <p:cNvSpPr>
            <a:spLocks noGrp="1"/>
          </p:cNvSpPr>
          <p:nvPr>
            <p:ph type="title"/>
          </p:nvPr>
        </p:nvSpPr>
        <p:spPr>
          <a:xfrm>
            <a:off x="1073468" y="393959"/>
            <a:ext cx="10515600" cy="758249"/>
          </a:xfrm>
          <a:prstGeom prst="rect">
            <a:avLst/>
          </a:prstGeom>
        </p:spPr>
        <p:txBody>
          <a:bodyPr/>
          <a:lstStyle>
            <a:lvl1pPr>
              <a:defRPr>
                <a:latin typeface="Proxima Nova" panose="0200050603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58410CE-9C38-4F01-99B2-FAFB12C5AA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E4EAB43-47C3-46ED-ABEE-E6EF2FFFB1CD}"/>
              </a:ext>
            </a:extLst>
          </p:cNvPr>
          <p:cNvSpPr>
            <a:spLocks noGrp="1"/>
          </p:cNvSpPr>
          <p:nvPr>
            <p:ph sz="half" idx="2"/>
          </p:nvPr>
        </p:nvSpPr>
        <p:spPr>
          <a:xfrm>
            <a:off x="839788" y="2505075"/>
            <a:ext cx="5157787"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41AB2E2-CF10-4672-857F-E9A9BF0D90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B0774B-356A-4EE6-B136-FC312FA3B5B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3">
            <a:extLst>
              <a:ext uri="{FF2B5EF4-FFF2-40B4-BE49-F238E27FC236}">
                <a16:creationId xmlns:a16="http://schemas.microsoft.com/office/drawing/2014/main" id="{B941361D-66DB-4AD7-9F98-9C85E7ED1B3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21" name="Date Placeholder 3">
            <a:extLst>
              <a:ext uri="{FF2B5EF4-FFF2-40B4-BE49-F238E27FC236}">
                <a16:creationId xmlns:a16="http://schemas.microsoft.com/office/drawing/2014/main" id="{64674319-B926-44A1-A9DB-167B53854359}"/>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Tree>
    <p:extLst>
      <p:ext uri="{BB962C8B-B14F-4D97-AF65-F5344CB8AC3E}">
        <p14:creationId xmlns:p14="http://schemas.microsoft.com/office/powerpoint/2010/main" val="228529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14E93110-606D-4FAC-889E-02B6A04B3A9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16" name="Date Placeholder 3">
            <a:extLst>
              <a:ext uri="{FF2B5EF4-FFF2-40B4-BE49-F238E27FC236}">
                <a16:creationId xmlns:a16="http://schemas.microsoft.com/office/drawing/2014/main" id="{57720141-5481-4889-A573-0E0E2B73ADD9}"/>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Tree>
    <p:extLst>
      <p:ext uri="{BB962C8B-B14F-4D97-AF65-F5344CB8AC3E}">
        <p14:creationId xmlns:p14="http://schemas.microsoft.com/office/powerpoint/2010/main" val="3621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D2B4-B4F4-4B94-BB52-A5329F47E72E}"/>
              </a:ext>
            </a:extLst>
          </p:cNvPr>
          <p:cNvSpPr>
            <a:spLocks noGrp="1"/>
          </p:cNvSpPr>
          <p:nvPr>
            <p:ph type="title"/>
          </p:nvPr>
        </p:nvSpPr>
        <p:spPr>
          <a:xfrm>
            <a:off x="1045369" y="-274320"/>
            <a:ext cx="3932237" cy="1600200"/>
          </a:xfrm>
          <a:prstGeom prst="rect">
            <a:avLst/>
          </a:prstGeom>
        </p:spPr>
        <p:txBody>
          <a:bodyPr anchor="b"/>
          <a:lstStyle>
            <a:lvl1pPr>
              <a:defRPr sz="3200">
                <a:latin typeface="Proxima Nova" panose="0200050603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E76535-E727-4113-AB93-571D162577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8DBED45-5CB9-4A5A-A430-6D2C803DA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Date Placeholder 3">
            <a:extLst>
              <a:ext uri="{FF2B5EF4-FFF2-40B4-BE49-F238E27FC236}">
                <a16:creationId xmlns:a16="http://schemas.microsoft.com/office/drawing/2014/main" id="{5D6CB86F-6DF8-4F70-8961-60F17655B79E}"/>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19" name="Date Placeholder 3">
            <a:extLst>
              <a:ext uri="{FF2B5EF4-FFF2-40B4-BE49-F238E27FC236}">
                <a16:creationId xmlns:a16="http://schemas.microsoft.com/office/drawing/2014/main" id="{900FBE10-A2C8-420C-8FD3-C85B91CFECEC}"/>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Tree>
    <p:extLst>
      <p:ext uri="{BB962C8B-B14F-4D97-AF65-F5344CB8AC3E}">
        <p14:creationId xmlns:p14="http://schemas.microsoft.com/office/powerpoint/2010/main" val="3103973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O NOT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F4FB-E98D-47D1-A492-74A08F51C1D5}"/>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Proxima Nova" panose="0200050603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2DE9FC6-E57C-4D8F-9433-2E89468A38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EBD8E1-3DF2-433A-A45E-335C8EEF6D92}"/>
              </a:ext>
            </a:extLst>
          </p:cNvPr>
          <p:cNvSpPr>
            <a:spLocks noGrp="1"/>
          </p:cNvSpPr>
          <p:nvPr>
            <p:ph type="dt" sz="half" idx="10"/>
          </p:nvPr>
        </p:nvSpPr>
        <p:spPr>
          <a:xfrm>
            <a:off x="838200" y="6356350"/>
            <a:ext cx="2743200" cy="365125"/>
          </a:xfrm>
          <a:prstGeom prst="rect">
            <a:avLst/>
          </a:prstGeom>
        </p:spPr>
        <p:txBody>
          <a:bodyPr/>
          <a:lstStyle>
            <a:lvl1pPr>
              <a:defRPr sz="1200">
                <a:latin typeface="Neue Montreal Light" panose="00000400000000000000" pitchFamily="50" charset="0"/>
              </a:defRPr>
            </a:lvl1pPr>
          </a:lstStyle>
          <a:p>
            <a:fld id="{2CA23936-2045-45C5-BDC5-F7319D5890C3}" type="datetimeFigureOut">
              <a:rPr lang="en-US" smtClean="0"/>
              <a:pPr/>
              <a:t>8/24/2022</a:t>
            </a:fld>
            <a:endParaRPr lang="en-US" dirty="0"/>
          </a:p>
        </p:txBody>
      </p:sp>
    </p:spTree>
    <p:extLst>
      <p:ext uri="{BB962C8B-B14F-4D97-AF65-F5344CB8AC3E}">
        <p14:creationId xmlns:p14="http://schemas.microsoft.com/office/powerpoint/2010/main" val="959605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D2B4-B4F4-4B94-BB52-A5329F47E72E}"/>
              </a:ext>
            </a:extLst>
          </p:cNvPr>
          <p:cNvSpPr>
            <a:spLocks noGrp="1"/>
          </p:cNvSpPr>
          <p:nvPr>
            <p:ph type="title"/>
          </p:nvPr>
        </p:nvSpPr>
        <p:spPr>
          <a:xfrm>
            <a:off x="1009686" y="105904"/>
            <a:ext cx="5256212" cy="1224844"/>
          </a:xfrm>
          <a:prstGeom prst="rect">
            <a:avLst/>
          </a:prstGeom>
        </p:spPr>
        <p:txBody>
          <a:bodyPr anchor="b"/>
          <a:lstStyle>
            <a:lvl1pPr>
              <a:defRPr sz="3200">
                <a:latin typeface="Proxima Nova" panose="0200050603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E76535-E727-4113-AB93-571D162577EC}"/>
              </a:ext>
            </a:extLst>
          </p:cNvPr>
          <p:cNvSpPr>
            <a:spLocks noGrp="1"/>
          </p:cNvSpPr>
          <p:nvPr>
            <p:ph idx="1"/>
          </p:nvPr>
        </p:nvSpPr>
        <p:spPr>
          <a:xfrm>
            <a:off x="6245578" y="1172233"/>
            <a:ext cx="5256211" cy="4957281"/>
          </a:xfrm>
          <a:prstGeom prst="rect">
            <a:avLst/>
          </a:prstGeom>
          <a:noFill/>
          <a:ln>
            <a:noFill/>
          </a:ln>
        </p:spPr>
        <p:txBody>
          <a:bodyPr tIns="91440" bIns="91440"/>
          <a:lstStyle>
            <a:lvl1pPr>
              <a:defRPr sz="3000"/>
            </a:lvl1pPr>
            <a:lvl2pPr>
              <a:defRPr sz="2600"/>
            </a:lvl2pPr>
            <a:lvl3pPr>
              <a:defRPr sz="22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66F8D47-DBAC-40BE-A237-36062BCF6A7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
        <p:nvSpPr>
          <p:cNvPr id="15" name="Date Placeholder 3">
            <a:extLst>
              <a:ext uri="{FF2B5EF4-FFF2-40B4-BE49-F238E27FC236}">
                <a16:creationId xmlns:a16="http://schemas.microsoft.com/office/drawing/2014/main" id="{FDB089E2-FEBF-4CF1-9FC6-365AA3E20642}"/>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
        <p:nvSpPr>
          <p:cNvPr id="16" name="Picture Placeholder 2">
            <a:extLst>
              <a:ext uri="{FF2B5EF4-FFF2-40B4-BE49-F238E27FC236}">
                <a16:creationId xmlns:a16="http://schemas.microsoft.com/office/drawing/2014/main" id="{99E15F49-AE65-441E-B53E-EBF59D77E4A4}"/>
              </a:ext>
            </a:extLst>
          </p:cNvPr>
          <p:cNvSpPr>
            <a:spLocks noGrp="1"/>
          </p:cNvSpPr>
          <p:nvPr>
            <p:ph type="pic" idx="11"/>
          </p:nvPr>
        </p:nvSpPr>
        <p:spPr>
          <a:xfrm>
            <a:off x="838199" y="1809446"/>
            <a:ext cx="5256211" cy="43200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86258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E888-6163-4C2F-A6BE-F1466C42F631}"/>
              </a:ext>
            </a:extLst>
          </p:cNvPr>
          <p:cNvSpPr>
            <a:spLocks noGrp="1"/>
          </p:cNvSpPr>
          <p:nvPr>
            <p:ph type="title"/>
          </p:nvPr>
        </p:nvSpPr>
        <p:spPr>
          <a:xfrm>
            <a:off x="1045369" y="-314960"/>
            <a:ext cx="3932237" cy="1600200"/>
          </a:xfrm>
          <a:prstGeom prst="rect">
            <a:avLst/>
          </a:prstGeom>
        </p:spPr>
        <p:txBody>
          <a:bodyPr anchor="b"/>
          <a:lstStyle>
            <a:lvl1pPr>
              <a:defRPr sz="3200">
                <a:latin typeface="Proxima Nova" panose="02000506030000020004" pitchFamily="50"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1609991B-C555-4AD4-876B-1A7F6CCC98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FC320-0116-42A9-962F-E641DD632D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Date Placeholder 3">
            <a:extLst>
              <a:ext uri="{FF2B5EF4-FFF2-40B4-BE49-F238E27FC236}">
                <a16:creationId xmlns:a16="http://schemas.microsoft.com/office/drawing/2014/main" id="{4F612821-E085-4ACE-8E96-BD3D62975571}"/>
              </a:ext>
            </a:extLst>
          </p:cNvPr>
          <p:cNvSpPr txBox="1">
            <a:spLocks/>
          </p:cNvSpPr>
          <p:nvPr userDrawn="1"/>
        </p:nvSpPr>
        <p:spPr>
          <a:xfrm>
            <a:off x="3581400" y="6356350"/>
            <a:ext cx="5029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bg1">
                    <a:lumMod val="75000"/>
                  </a:schemeClr>
                </a:solidFill>
              </a:rPr>
              <a:t>Confidential Information     © Infor®. All rights reserved.</a:t>
            </a:r>
          </a:p>
        </p:txBody>
      </p:sp>
      <p:sp>
        <p:nvSpPr>
          <p:cNvPr id="18" name="Date Placeholder 3">
            <a:extLst>
              <a:ext uri="{FF2B5EF4-FFF2-40B4-BE49-F238E27FC236}">
                <a16:creationId xmlns:a16="http://schemas.microsoft.com/office/drawing/2014/main" id="{0BBC25A8-3212-40AC-B9CB-DF0030FD426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75000"/>
                  </a:schemeClr>
                </a:solidFill>
              </a:defRPr>
            </a:lvl1pPr>
          </a:lstStyle>
          <a:p>
            <a:r>
              <a:rPr lang="en-US"/>
              <a:t> </a:t>
            </a:r>
            <a:fld id="{6C20958D-9588-446E-9E3D-07F597070228}" type="slidenum">
              <a:rPr lang="en-US" smtClean="0"/>
              <a:pPr/>
              <a:t>‹#›</a:t>
            </a:fld>
            <a:r>
              <a:rPr lang="en-US"/>
              <a:t>          </a:t>
            </a:r>
            <a:fld id="{BDEB232A-9713-472F-A484-C6DC5D1F4361}" type="datetime5">
              <a:rPr lang="en-US" smtClean="0"/>
              <a:pPr/>
              <a:t>24-Aug-22</a:t>
            </a:fld>
            <a:r>
              <a:rPr lang="en-US"/>
              <a:t>	</a:t>
            </a:r>
            <a:endParaRPr lang="en-US" dirty="0"/>
          </a:p>
        </p:txBody>
      </p:sp>
    </p:spTree>
    <p:extLst>
      <p:ext uri="{BB962C8B-B14F-4D97-AF65-F5344CB8AC3E}">
        <p14:creationId xmlns:p14="http://schemas.microsoft.com/office/powerpoint/2010/main" val="199475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17532-EC0F-455B-AAB3-6E1FC67A041F}"/>
              </a:ext>
            </a:extLst>
          </p:cNvPr>
          <p:cNvSpPr>
            <a:spLocks noGrp="1"/>
          </p:cNvSpPr>
          <p:nvPr>
            <p:ph type="title"/>
          </p:nvPr>
        </p:nvSpPr>
        <p:spPr>
          <a:xfrm>
            <a:off x="1102360" y="373926"/>
            <a:ext cx="10515600" cy="7582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0D9378-F0CD-4019-9131-DDA46C5C7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red sign with white text&#10;&#10;Description automatically generated with low confidence">
            <a:extLst>
              <a:ext uri="{FF2B5EF4-FFF2-40B4-BE49-F238E27FC236}">
                <a16:creationId xmlns:a16="http://schemas.microsoft.com/office/drawing/2014/main" id="{B56171D9-910F-0631-A4AE-5B38B2A80C8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4170" y="442536"/>
            <a:ext cx="621030" cy="621030"/>
          </a:xfrm>
          <a:prstGeom prst="rect">
            <a:avLst/>
          </a:prstGeom>
        </p:spPr>
      </p:pic>
    </p:spTree>
    <p:extLst>
      <p:ext uri="{BB962C8B-B14F-4D97-AF65-F5344CB8AC3E}">
        <p14:creationId xmlns:p14="http://schemas.microsoft.com/office/powerpoint/2010/main" val="1206154598"/>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653" r:id="rId4"/>
    <p:sldLayoutId id="2147483655" r:id="rId5"/>
    <p:sldLayoutId id="2147483656" r:id="rId6"/>
    <p:sldLayoutId id="2147483649" r:id="rId7"/>
    <p:sldLayoutId id="2147483658" r:id="rId8"/>
    <p:sldLayoutId id="2147483657" r:id="rId9"/>
  </p:sldLayoutIdLst>
  <p:txStyles>
    <p:titleStyle>
      <a:lvl1pPr algn="l" defTabSz="914400" rtl="0" eaLnBrk="1" latinLnBrk="0" hangingPunct="1">
        <a:lnSpc>
          <a:spcPct val="90000"/>
        </a:lnSpc>
        <a:spcBef>
          <a:spcPct val="0"/>
        </a:spcBef>
        <a:buNone/>
        <a:defRPr sz="4000" kern="1200">
          <a:solidFill>
            <a:schemeClr val="bg2">
              <a:lumMod val="25000"/>
            </a:schemeClr>
          </a:solidFill>
          <a:latin typeface="Proxima Nova" panose="02000506030000020004" pitchFamily="50"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3B3838"/>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3B3838"/>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3B3838"/>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ChristinaM@quadkor.com?subject=Rental%20Demo%20from%20Partn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quadkor.com/wp-content/uploads/2022/06/Rental-Service-BDR-Scripts-060222.xls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quadkor.com/rental-service" TargetMode="External"/><Relationship Id="rId2" Type="http://schemas.openxmlformats.org/officeDocument/2006/relationships/hyperlink" Target="https://www.quadkor.com/wp-content/uploads/2022/06/Partner-RentalERP_PR.doc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quadkor.com/wp-content/uploads/2022/06/Infor-Syteline-Equipment-Rental-Service-ERP-Brochure.pdf"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quadkor.com/wp-content/uploads/2022/07/SyteLine-Equipment-Rental-Service-Industry-Pack-Install-Base-Brochure.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720501940" TargetMode="External"/><Relationship Id="rId2" Type="http://schemas.openxmlformats.org/officeDocument/2006/relationships/hyperlink" Target="https://vimeo.com/67923784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quadkor.com/wp-content/uploads/2022/05/Infor-CloudSuite-Industrial-Functionality-List-Summary-Cloud-0222.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ednet.org/about/industries-we-serve/rental" TargetMode="External"/><Relationship Id="rId7" Type="http://schemas.openxmlformats.org/officeDocument/2006/relationships/hyperlink" Target="http://www.statista.com/statistics/248725/us-equipment-rental-market-size/" TargetMode="External"/><Relationship Id="rId2" Type="http://schemas.openxmlformats.org/officeDocument/2006/relationships/hyperlink" Target="http://www.ararental.org/" TargetMode="External"/><Relationship Id="rId1" Type="http://schemas.openxmlformats.org/officeDocument/2006/relationships/slideLayout" Target="../slideLayouts/slideLayout2.xml"/><Relationship Id="rId6" Type="http://schemas.openxmlformats.org/officeDocument/2006/relationships/hyperlink" Target="http://www.forconstructionpros.com/rental" TargetMode="External"/><Relationship Id="rId5" Type="http://schemas.openxmlformats.org/officeDocument/2006/relationships/hyperlink" Target="http://www.rermag.com/associations" TargetMode="External"/><Relationship Id="rId4" Type="http://schemas.openxmlformats.org/officeDocument/2006/relationships/hyperlink" Target="http://www.forconstructionpros.com/equipmen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hyperlink" Target="mailto:rpaulet@quadkor.com" TargetMode="External"/><Relationship Id="rId7" Type="http://schemas.openxmlformats.org/officeDocument/2006/relationships/image" Target="../media/image61.jpg"/><Relationship Id="rId2" Type="http://schemas.openxmlformats.org/officeDocument/2006/relationships/hyperlink" Target="mailto:lhauswald@quadkor.com" TargetMode="External"/><Relationship Id="rId1" Type="http://schemas.openxmlformats.org/officeDocument/2006/relationships/slideLayout" Target="../slideLayouts/slideLayout2.xml"/><Relationship Id="rId6" Type="http://schemas.openxmlformats.org/officeDocument/2006/relationships/hyperlink" Target="mailto:gmoyle@quadkor.com" TargetMode="External"/><Relationship Id="rId5" Type="http://schemas.openxmlformats.org/officeDocument/2006/relationships/hyperlink" Target="mailto:syaz@quadkor.com" TargetMode="External"/><Relationship Id="rId10" Type="http://schemas.openxmlformats.org/officeDocument/2006/relationships/image" Target="../media/image64.jpg"/><Relationship Id="rId4" Type="http://schemas.openxmlformats.org/officeDocument/2006/relationships/hyperlink" Target="mailto:christinam@quadkor.com" TargetMode="External"/><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jp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gif"/><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69C10-F440-43E1-8023-47A048D8DD6C}"/>
              </a:ext>
            </a:extLst>
          </p:cNvPr>
          <p:cNvSpPr>
            <a:spLocks noGrp="1"/>
          </p:cNvSpPr>
          <p:nvPr>
            <p:ph type="title"/>
          </p:nvPr>
        </p:nvSpPr>
        <p:spPr>
          <a:xfrm>
            <a:off x="831850" y="4512899"/>
            <a:ext cx="10515600" cy="1133475"/>
          </a:xfrm>
        </p:spPr>
        <p:txBody>
          <a:bodyPr>
            <a:noAutofit/>
          </a:bodyPr>
          <a:lstStyle/>
          <a:p>
            <a:r>
              <a:rPr lang="en-US" sz="4000" dirty="0">
                <a:solidFill>
                  <a:schemeClr val="tx1"/>
                </a:solidFill>
              </a:rPr>
              <a:t>SyteLine Heavy Equipment Rental &amp; Service Industry Pack</a:t>
            </a:r>
          </a:p>
        </p:txBody>
      </p:sp>
      <p:sp>
        <p:nvSpPr>
          <p:cNvPr id="5" name="Text Placeholder 4">
            <a:extLst>
              <a:ext uri="{FF2B5EF4-FFF2-40B4-BE49-F238E27FC236}">
                <a16:creationId xmlns:a16="http://schemas.microsoft.com/office/drawing/2014/main" id="{9E66E71E-D265-474A-8212-F6FF12C56AE4}"/>
              </a:ext>
            </a:extLst>
          </p:cNvPr>
          <p:cNvSpPr>
            <a:spLocks noGrp="1"/>
          </p:cNvSpPr>
          <p:nvPr>
            <p:ph type="body" idx="4294967295"/>
          </p:nvPr>
        </p:nvSpPr>
        <p:spPr>
          <a:xfrm>
            <a:off x="831850" y="5673363"/>
            <a:ext cx="10515600" cy="863070"/>
          </a:xfrm>
        </p:spPr>
        <p:txBody>
          <a:bodyPr/>
          <a:lstStyle/>
          <a:p>
            <a:pPr marL="0" indent="0">
              <a:buNone/>
            </a:pPr>
            <a:r>
              <a:rPr lang="en-US" dirty="0">
                <a:solidFill>
                  <a:schemeClr val="tx1"/>
                </a:solidFill>
              </a:rPr>
              <a:t>Sales &amp; Marketing Kit</a:t>
            </a:r>
          </a:p>
        </p:txBody>
      </p:sp>
      <p:pic>
        <p:nvPicPr>
          <p:cNvPr id="7" name="Picture 12">
            <a:extLst>
              <a:ext uri="{FF2B5EF4-FFF2-40B4-BE49-F238E27FC236}">
                <a16:creationId xmlns:a16="http://schemas.microsoft.com/office/drawing/2014/main" id="{69FDCDFA-8DF7-45AC-AC16-24E1C6869CAE}"/>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31830" b="31830"/>
          <a:stretch/>
        </p:blipFill>
        <p:spPr>
          <a:xfrm>
            <a:off x="-365761" y="1201296"/>
            <a:ext cx="13034551" cy="3160820"/>
          </a:xfrm>
          <a:prstGeom prst="rect">
            <a:avLst/>
          </a:prstGeom>
        </p:spPr>
      </p:pic>
    </p:spTree>
    <p:extLst>
      <p:ext uri="{BB962C8B-B14F-4D97-AF65-F5344CB8AC3E}">
        <p14:creationId xmlns:p14="http://schemas.microsoft.com/office/powerpoint/2010/main" val="1526049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6160-0604-4998-88FB-7BF83B839EBB}"/>
              </a:ext>
            </a:extLst>
          </p:cNvPr>
          <p:cNvSpPr>
            <a:spLocks noGrp="1"/>
          </p:cNvSpPr>
          <p:nvPr>
            <p:ph type="title"/>
          </p:nvPr>
        </p:nvSpPr>
        <p:spPr>
          <a:xfrm>
            <a:off x="1056435" y="403695"/>
            <a:ext cx="10515600" cy="758249"/>
          </a:xfrm>
        </p:spPr>
        <p:txBody>
          <a:bodyPr/>
          <a:lstStyle/>
          <a:p>
            <a:r>
              <a:rPr lang="en-US" dirty="0"/>
              <a:t>Heavy Equipment Rental Target Market</a:t>
            </a:r>
          </a:p>
        </p:txBody>
      </p:sp>
      <p:sp>
        <p:nvSpPr>
          <p:cNvPr id="13" name="TextBox 12">
            <a:extLst>
              <a:ext uri="{FF2B5EF4-FFF2-40B4-BE49-F238E27FC236}">
                <a16:creationId xmlns:a16="http://schemas.microsoft.com/office/drawing/2014/main" id="{88CDC931-07AC-46C1-AA01-48C3E680E6DE}"/>
              </a:ext>
            </a:extLst>
          </p:cNvPr>
          <p:cNvSpPr txBox="1"/>
          <p:nvPr/>
        </p:nvSpPr>
        <p:spPr>
          <a:xfrm>
            <a:off x="1796072" y="2792066"/>
            <a:ext cx="2024742" cy="369332"/>
          </a:xfrm>
          <a:prstGeom prst="rect">
            <a:avLst/>
          </a:prstGeom>
          <a:noFill/>
        </p:spPr>
        <p:txBody>
          <a:bodyPr wrap="square" rtlCol="0">
            <a:spAutoFit/>
          </a:bodyPr>
          <a:lstStyle/>
          <a:p>
            <a:pPr algn="ctr"/>
            <a:r>
              <a:rPr lang="en-US" dirty="0"/>
              <a:t>2021 Revenue</a:t>
            </a:r>
          </a:p>
        </p:txBody>
      </p:sp>
      <p:sp>
        <p:nvSpPr>
          <p:cNvPr id="4" name="Rectangle 3">
            <a:extLst>
              <a:ext uri="{FF2B5EF4-FFF2-40B4-BE49-F238E27FC236}">
                <a16:creationId xmlns:a16="http://schemas.microsoft.com/office/drawing/2014/main" id="{2A6C3335-439B-4EB8-9034-A62B34E741EC}"/>
              </a:ext>
            </a:extLst>
          </p:cNvPr>
          <p:cNvSpPr/>
          <p:nvPr/>
        </p:nvSpPr>
        <p:spPr>
          <a:xfrm>
            <a:off x="1796073" y="3151332"/>
            <a:ext cx="2024743" cy="1110783"/>
          </a:xfrm>
          <a:prstGeom prst="rect">
            <a:avLst/>
          </a:prstGeom>
          <a:solidFill>
            <a:srgbClr val="5E97DC"/>
          </a:solidFill>
          <a:ln>
            <a:solidFill>
              <a:srgbClr val="72A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$45.8 bn </a:t>
            </a:r>
          </a:p>
        </p:txBody>
      </p:sp>
      <p:sp>
        <p:nvSpPr>
          <p:cNvPr id="5" name="Rectangle 4">
            <a:extLst>
              <a:ext uri="{FF2B5EF4-FFF2-40B4-BE49-F238E27FC236}">
                <a16:creationId xmlns:a16="http://schemas.microsoft.com/office/drawing/2014/main" id="{20FA8677-5D1E-4533-8558-7FFBBD1BA8D8}"/>
              </a:ext>
            </a:extLst>
          </p:cNvPr>
          <p:cNvSpPr/>
          <p:nvPr/>
        </p:nvSpPr>
        <p:spPr>
          <a:xfrm>
            <a:off x="6432164" y="3151332"/>
            <a:ext cx="2024743" cy="112497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$59 bn</a:t>
            </a:r>
          </a:p>
        </p:txBody>
      </p:sp>
      <p:sp>
        <p:nvSpPr>
          <p:cNvPr id="6" name="Rectangle 5">
            <a:extLst>
              <a:ext uri="{FF2B5EF4-FFF2-40B4-BE49-F238E27FC236}">
                <a16:creationId xmlns:a16="http://schemas.microsoft.com/office/drawing/2014/main" id="{FCDEF55A-FD7C-46E1-A83A-EBB13FA3B4A9}"/>
              </a:ext>
            </a:extLst>
          </p:cNvPr>
          <p:cNvSpPr/>
          <p:nvPr/>
        </p:nvSpPr>
        <p:spPr>
          <a:xfrm>
            <a:off x="8597517" y="3137136"/>
            <a:ext cx="2024743" cy="1124979"/>
          </a:xfrm>
          <a:prstGeom prst="rect">
            <a:avLst/>
          </a:prstGeom>
          <a:solidFill>
            <a:srgbClr val="EA08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$65.1 bn</a:t>
            </a:r>
          </a:p>
        </p:txBody>
      </p:sp>
      <p:sp>
        <p:nvSpPr>
          <p:cNvPr id="7" name="Rectangle 6">
            <a:extLst>
              <a:ext uri="{FF2B5EF4-FFF2-40B4-BE49-F238E27FC236}">
                <a16:creationId xmlns:a16="http://schemas.microsoft.com/office/drawing/2014/main" id="{2E9A7AA6-0007-4807-9A70-5E71E7990048}"/>
              </a:ext>
            </a:extLst>
          </p:cNvPr>
          <p:cNvSpPr/>
          <p:nvPr/>
        </p:nvSpPr>
        <p:spPr>
          <a:xfrm>
            <a:off x="4257289" y="3156437"/>
            <a:ext cx="2024743" cy="1105678"/>
          </a:xfrm>
          <a:prstGeom prst="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$55.9 bn</a:t>
            </a:r>
          </a:p>
          <a:p>
            <a:pPr algn="ctr"/>
            <a:r>
              <a:rPr lang="en-US" sz="2400" dirty="0"/>
              <a:t>11.2%</a:t>
            </a:r>
          </a:p>
        </p:txBody>
      </p:sp>
      <p:sp>
        <p:nvSpPr>
          <p:cNvPr id="15" name="TextBox 14">
            <a:extLst>
              <a:ext uri="{FF2B5EF4-FFF2-40B4-BE49-F238E27FC236}">
                <a16:creationId xmlns:a16="http://schemas.microsoft.com/office/drawing/2014/main" id="{14F3C6BF-96C3-4DB8-A5AD-ED7D125530D4}"/>
              </a:ext>
            </a:extLst>
          </p:cNvPr>
          <p:cNvSpPr txBox="1"/>
          <p:nvPr/>
        </p:nvSpPr>
        <p:spPr>
          <a:xfrm>
            <a:off x="4257288" y="2787105"/>
            <a:ext cx="2024743" cy="369332"/>
          </a:xfrm>
          <a:prstGeom prst="rect">
            <a:avLst/>
          </a:prstGeom>
          <a:noFill/>
        </p:spPr>
        <p:txBody>
          <a:bodyPr wrap="square" rtlCol="0">
            <a:spAutoFit/>
          </a:bodyPr>
          <a:lstStyle/>
          <a:p>
            <a:pPr algn="ctr"/>
            <a:r>
              <a:rPr lang="en-US" dirty="0"/>
              <a:t>2022</a:t>
            </a:r>
          </a:p>
        </p:txBody>
      </p:sp>
      <p:sp>
        <p:nvSpPr>
          <p:cNvPr id="17" name="TextBox 16">
            <a:extLst>
              <a:ext uri="{FF2B5EF4-FFF2-40B4-BE49-F238E27FC236}">
                <a16:creationId xmlns:a16="http://schemas.microsoft.com/office/drawing/2014/main" id="{63C0CE79-00FA-4E25-80F7-D8898BB64503}"/>
              </a:ext>
            </a:extLst>
          </p:cNvPr>
          <p:cNvSpPr txBox="1"/>
          <p:nvPr/>
        </p:nvSpPr>
        <p:spPr>
          <a:xfrm>
            <a:off x="6432164" y="2774849"/>
            <a:ext cx="2024743" cy="369332"/>
          </a:xfrm>
          <a:prstGeom prst="rect">
            <a:avLst/>
          </a:prstGeom>
          <a:noFill/>
        </p:spPr>
        <p:txBody>
          <a:bodyPr wrap="square" rtlCol="0">
            <a:spAutoFit/>
          </a:bodyPr>
          <a:lstStyle/>
          <a:p>
            <a:pPr algn="ctr"/>
            <a:r>
              <a:rPr lang="en-US" dirty="0"/>
              <a:t>2023</a:t>
            </a:r>
          </a:p>
        </p:txBody>
      </p:sp>
      <p:sp>
        <p:nvSpPr>
          <p:cNvPr id="19" name="TextBox 18">
            <a:extLst>
              <a:ext uri="{FF2B5EF4-FFF2-40B4-BE49-F238E27FC236}">
                <a16:creationId xmlns:a16="http://schemas.microsoft.com/office/drawing/2014/main" id="{F124BF56-0F09-46A3-8092-A16E926AC7EE}"/>
              </a:ext>
            </a:extLst>
          </p:cNvPr>
          <p:cNvSpPr txBox="1"/>
          <p:nvPr/>
        </p:nvSpPr>
        <p:spPr>
          <a:xfrm>
            <a:off x="4257288" y="2405517"/>
            <a:ext cx="6364971" cy="369332"/>
          </a:xfrm>
          <a:prstGeom prst="rect">
            <a:avLst/>
          </a:prstGeom>
          <a:solidFill>
            <a:schemeClr val="bg1">
              <a:lumMod val="85000"/>
            </a:schemeClr>
          </a:solidFill>
        </p:spPr>
        <p:txBody>
          <a:bodyPr wrap="square" rtlCol="0">
            <a:spAutoFit/>
          </a:bodyPr>
          <a:lstStyle/>
          <a:p>
            <a:pPr algn="ctr"/>
            <a:r>
              <a:rPr lang="en-US" dirty="0"/>
              <a:t>US Forecast</a:t>
            </a:r>
          </a:p>
        </p:txBody>
      </p:sp>
      <p:sp>
        <p:nvSpPr>
          <p:cNvPr id="20" name="TextBox 19">
            <a:extLst>
              <a:ext uri="{FF2B5EF4-FFF2-40B4-BE49-F238E27FC236}">
                <a16:creationId xmlns:a16="http://schemas.microsoft.com/office/drawing/2014/main" id="{2256C843-A7BA-449F-9C18-8A848026ED59}"/>
              </a:ext>
            </a:extLst>
          </p:cNvPr>
          <p:cNvSpPr txBox="1"/>
          <p:nvPr/>
        </p:nvSpPr>
        <p:spPr>
          <a:xfrm>
            <a:off x="4188708" y="4279247"/>
            <a:ext cx="2024744" cy="584775"/>
          </a:xfrm>
          <a:prstGeom prst="rect">
            <a:avLst/>
          </a:prstGeom>
          <a:noFill/>
        </p:spPr>
        <p:txBody>
          <a:bodyPr wrap="square" rtlCol="0">
            <a:spAutoFit/>
          </a:bodyPr>
          <a:lstStyle/>
          <a:p>
            <a:pPr algn="ctr"/>
            <a:r>
              <a:rPr lang="en-US" sz="1600" dirty="0"/>
              <a:t>Record over</a:t>
            </a:r>
            <a:br>
              <a:rPr lang="en-US" sz="1600" dirty="0"/>
            </a:br>
            <a:r>
              <a:rPr lang="en-US" sz="1600" dirty="0"/>
              <a:t>pre-COVID</a:t>
            </a:r>
          </a:p>
        </p:txBody>
      </p:sp>
      <p:sp>
        <p:nvSpPr>
          <p:cNvPr id="21" name="TextBox 20">
            <a:extLst>
              <a:ext uri="{FF2B5EF4-FFF2-40B4-BE49-F238E27FC236}">
                <a16:creationId xmlns:a16="http://schemas.microsoft.com/office/drawing/2014/main" id="{D1BDE1AA-45ED-4B81-BAB4-C8A3C264A776}"/>
              </a:ext>
            </a:extLst>
          </p:cNvPr>
          <p:cNvSpPr txBox="1"/>
          <p:nvPr/>
        </p:nvSpPr>
        <p:spPr>
          <a:xfrm>
            <a:off x="8597516" y="2774849"/>
            <a:ext cx="2024743" cy="369332"/>
          </a:xfrm>
          <a:prstGeom prst="rect">
            <a:avLst/>
          </a:prstGeom>
          <a:noFill/>
        </p:spPr>
        <p:txBody>
          <a:bodyPr wrap="square" rtlCol="0">
            <a:spAutoFit/>
          </a:bodyPr>
          <a:lstStyle/>
          <a:p>
            <a:pPr algn="ctr"/>
            <a:r>
              <a:rPr lang="en-US" dirty="0"/>
              <a:t>2026</a:t>
            </a:r>
          </a:p>
        </p:txBody>
      </p:sp>
      <p:sp>
        <p:nvSpPr>
          <p:cNvPr id="23" name="TextBox 22">
            <a:extLst>
              <a:ext uri="{FF2B5EF4-FFF2-40B4-BE49-F238E27FC236}">
                <a16:creationId xmlns:a16="http://schemas.microsoft.com/office/drawing/2014/main" id="{7168A549-1C6E-4E92-973F-AA97114ECA2F}"/>
              </a:ext>
            </a:extLst>
          </p:cNvPr>
          <p:cNvSpPr txBox="1"/>
          <p:nvPr/>
        </p:nvSpPr>
        <p:spPr>
          <a:xfrm>
            <a:off x="7979368" y="5875020"/>
            <a:ext cx="3703320" cy="307777"/>
          </a:xfrm>
          <a:prstGeom prst="rect">
            <a:avLst/>
          </a:prstGeom>
          <a:noFill/>
        </p:spPr>
        <p:txBody>
          <a:bodyPr wrap="square" rtlCol="0">
            <a:spAutoFit/>
          </a:bodyPr>
          <a:lstStyle/>
          <a:p>
            <a:pPr algn="r"/>
            <a:r>
              <a:rPr lang="en-US" sz="1400" dirty="0">
                <a:latin typeface="Roboto" panose="02000000000000000000" pitchFamily="2" charset="0"/>
                <a:ea typeface="Roboto" panose="02000000000000000000" pitchFamily="2" charset="0"/>
              </a:rPr>
              <a:t>American Rental Association,  08/03/2022</a:t>
            </a:r>
          </a:p>
        </p:txBody>
      </p:sp>
    </p:spTree>
    <p:extLst>
      <p:ext uri="{BB962C8B-B14F-4D97-AF65-F5344CB8AC3E}">
        <p14:creationId xmlns:p14="http://schemas.microsoft.com/office/powerpoint/2010/main" val="4254302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6160-0604-4998-88FB-7BF83B839EBB}"/>
              </a:ext>
            </a:extLst>
          </p:cNvPr>
          <p:cNvSpPr>
            <a:spLocks noGrp="1"/>
          </p:cNvSpPr>
          <p:nvPr>
            <p:ph type="title"/>
          </p:nvPr>
        </p:nvSpPr>
        <p:spPr>
          <a:xfrm>
            <a:off x="1056435" y="403695"/>
            <a:ext cx="10515600" cy="758249"/>
          </a:xfrm>
        </p:spPr>
        <p:txBody>
          <a:bodyPr/>
          <a:lstStyle/>
          <a:p>
            <a:r>
              <a:rPr lang="en-US" dirty="0"/>
              <a:t>Construction Target Market</a:t>
            </a:r>
          </a:p>
        </p:txBody>
      </p:sp>
      <p:sp>
        <p:nvSpPr>
          <p:cNvPr id="4" name="Rectangle 3">
            <a:extLst>
              <a:ext uri="{FF2B5EF4-FFF2-40B4-BE49-F238E27FC236}">
                <a16:creationId xmlns:a16="http://schemas.microsoft.com/office/drawing/2014/main" id="{2A6C3335-439B-4EB8-9034-A62B34E741EC}"/>
              </a:ext>
            </a:extLst>
          </p:cNvPr>
          <p:cNvSpPr/>
          <p:nvPr/>
        </p:nvSpPr>
        <p:spPr>
          <a:xfrm>
            <a:off x="1529373" y="3202132"/>
            <a:ext cx="2024743" cy="1110783"/>
          </a:xfrm>
          <a:prstGeom prst="rect">
            <a:avLst/>
          </a:prstGeom>
          <a:solidFill>
            <a:srgbClr val="5E97DC"/>
          </a:solidFill>
          <a:ln>
            <a:solidFill>
              <a:srgbClr val="72A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$6.4 </a:t>
            </a:r>
            <a:r>
              <a:rPr lang="en-US" sz="2400" dirty="0" err="1">
                <a:solidFill>
                  <a:schemeClr val="bg1"/>
                </a:solidFill>
              </a:rPr>
              <a:t>tn</a:t>
            </a:r>
            <a:r>
              <a:rPr lang="en-US" sz="2400" dirty="0">
                <a:solidFill>
                  <a:schemeClr val="bg1"/>
                </a:solidFill>
              </a:rPr>
              <a:t> </a:t>
            </a:r>
          </a:p>
        </p:txBody>
      </p:sp>
      <p:sp>
        <p:nvSpPr>
          <p:cNvPr id="13" name="TextBox 12">
            <a:extLst>
              <a:ext uri="{FF2B5EF4-FFF2-40B4-BE49-F238E27FC236}">
                <a16:creationId xmlns:a16="http://schemas.microsoft.com/office/drawing/2014/main" id="{88CDC931-07AC-46C1-AA01-48C3E680E6DE}"/>
              </a:ext>
            </a:extLst>
          </p:cNvPr>
          <p:cNvSpPr txBox="1"/>
          <p:nvPr/>
        </p:nvSpPr>
        <p:spPr>
          <a:xfrm>
            <a:off x="1529372" y="2842866"/>
            <a:ext cx="2024742" cy="369332"/>
          </a:xfrm>
          <a:prstGeom prst="rect">
            <a:avLst/>
          </a:prstGeom>
          <a:noFill/>
        </p:spPr>
        <p:txBody>
          <a:bodyPr wrap="square" rtlCol="0">
            <a:spAutoFit/>
          </a:bodyPr>
          <a:lstStyle/>
          <a:p>
            <a:pPr algn="ctr"/>
            <a:r>
              <a:rPr lang="en-US" dirty="0"/>
              <a:t>2021 Revenue</a:t>
            </a:r>
          </a:p>
        </p:txBody>
      </p:sp>
      <p:grpSp>
        <p:nvGrpSpPr>
          <p:cNvPr id="22" name="Group 21">
            <a:extLst>
              <a:ext uri="{FF2B5EF4-FFF2-40B4-BE49-F238E27FC236}">
                <a16:creationId xmlns:a16="http://schemas.microsoft.com/office/drawing/2014/main" id="{606DD9CF-F5E0-4B5E-A782-DC20E5DD370D}"/>
              </a:ext>
            </a:extLst>
          </p:cNvPr>
          <p:cNvGrpSpPr/>
          <p:nvPr/>
        </p:nvGrpSpPr>
        <p:grpSpPr>
          <a:xfrm>
            <a:off x="4247764" y="2456317"/>
            <a:ext cx="6374496" cy="1862697"/>
            <a:chOff x="5301864" y="2405517"/>
            <a:chExt cx="6374496" cy="1862697"/>
          </a:xfrm>
        </p:grpSpPr>
        <p:sp>
          <p:nvSpPr>
            <p:cNvPr id="6" name="Rectangle 5">
              <a:extLst>
                <a:ext uri="{FF2B5EF4-FFF2-40B4-BE49-F238E27FC236}">
                  <a16:creationId xmlns:a16="http://schemas.microsoft.com/office/drawing/2014/main" id="{FCDEF55A-FD7C-46E1-A83A-EBB13FA3B4A9}"/>
                </a:ext>
              </a:extLst>
            </p:cNvPr>
            <p:cNvSpPr/>
            <p:nvPr/>
          </p:nvSpPr>
          <p:spPr>
            <a:xfrm>
              <a:off x="9651617" y="3137136"/>
              <a:ext cx="2024743" cy="1124979"/>
            </a:xfrm>
            <a:prstGeom prst="rect">
              <a:avLst/>
            </a:prstGeom>
            <a:solidFill>
              <a:srgbClr val="EA08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$14.4 </a:t>
              </a:r>
              <a:r>
                <a:rPr lang="en-US" sz="2400" dirty="0" err="1">
                  <a:solidFill>
                    <a:schemeClr val="bg1"/>
                  </a:solidFill>
                </a:rPr>
                <a:t>tn</a:t>
              </a:r>
              <a:endParaRPr lang="en-US" sz="2400" dirty="0">
                <a:solidFill>
                  <a:schemeClr val="bg1"/>
                </a:solidFill>
              </a:endParaRPr>
            </a:p>
          </p:txBody>
        </p:sp>
        <p:sp>
          <p:nvSpPr>
            <p:cNvPr id="7" name="Rectangle 6">
              <a:extLst>
                <a:ext uri="{FF2B5EF4-FFF2-40B4-BE49-F238E27FC236}">
                  <a16:creationId xmlns:a16="http://schemas.microsoft.com/office/drawing/2014/main" id="{2E9A7AA6-0007-4807-9A70-5E71E7990048}"/>
                </a:ext>
              </a:extLst>
            </p:cNvPr>
            <p:cNvSpPr/>
            <p:nvPr/>
          </p:nvSpPr>
          <p:spPr>
            <a:xfrm>
              <a:off x="5301865" y="3162536"/>
              <a:ext cx="2024743" cy="1105678"/>
            </a:xfrm>
            <a:prstGeom prst="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$8.2 </a:t>
              </a:r>
              <a:r>
                <a:rPr lang="en-US" sz="2400" dirty="0" err="1"/>
                <a:t>tn</a:t>
              </a:r>
              <a:endParaRPr lang="en-US" sz="2400" dirty="0"/>
            </a:p>
          </p:txBody>
        </p:sp>
        <p:sp>
          <p:nvSpPr>
            <p:cNvPr id="10" name="Rectangle 9">
              <a:extLst>
                <a:ext uri="{FF2B5EF4-FFF2-40B4-BE49-F238E27FC236}">
                  <a16:creationId xmlns:a16="http://schemas.microsoft.com/office/drawing/2014/main" id="{071A2C00-589A-43A4-9EF3-657B9D7D80CE}"/>
                </a:ext>
              </a:extLst>
            </p:cNvPr>
            <p:cNvSpPr/>
            <p:nvPr/>
          </p:nvSpPr>
          <p:spPr>
            <a:xfrm>
              <a:off x="7476741" y="3141824"/>
              <a:ext cx="2024743" cy="1124979"/>
            </a:xfrm>
            <a:prstGeom prst="rect">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$10.3 </a:t>
              </a:r>
              <a:r>
                <a:rPr lang="en-US" sz="2400" dirty="0" err="1"/>
                <a:t>tn</a:t>
              </a:r>
              <a:endParaRPr lang="en-US" sz="2400" dirty="0"/>
            </a:p>
          </p:txBody>
        </p:sp>
        <p:sp>
          <p:nvSpPr>
            <p:cNvPr id="15" name="TextBox 14">
              <a:extLst>
                <a:ext uri="{FF2B5EF4-FFF2-40B4-BE49-F238E27FC236}">
                  <a16:creationId xmlns:a16="http://schemas.microsoft.com/office/drawing/2014/main" id="{14F3C6BF-96C3-4DB8-A5AD-ED7D125530D4}"/>
                </a:ext>
              </a:extLst>
            </p:cNvPr>
            <p:cNvSpPr txBox="1"/>
            <p:nvPr/>
          </p:nvSpPr>
          <p:spPr>
            <a:xfrm>
              <a:off x="5301864" y="2793204"/>
              <a:ext cx="2024743" cy="369332"/>
            </a:xfrm>
            <a:prstGeom prst="rect">
              <a:avLst/>
            </a:prstGeom>
            <a:noFill/>
          </p:spPr>
          <p:txBody>
            <a:bodyPr wrap="square" rtlCol="0">
              <a:spAutoFit/>
            </a:bodyPr>
            <a:lstStyle/>
            <a:p>
              <a:pPr algn="ctr"/>
              <a:r>
                <a:rPr lang="en-US" dirty="0"/>
                <a:t>2022</a:t>
              </a:r>
            </a:p>
          </p:txBody>
        </p:sp>
        <p:sp>
          <p:nvSpPr>
            <p:cNvPr id="18" name="TextBox 17">
              <a:extLst>
                <a:ext uri="{FF2B5EF4-FFF2-40B4-BE49-F238E27FC236}">
                  <a16:creationId xmlns:a16="http://schemas.microsoft.com/office/drawing/2014/main" id="{363913E0-341E-44A9-95EF-6D56B7DEFF9E}"/>
                </a:ext>
              </a:extLst>
            </p:cNvPr>
            <p:cNvSpPr txBox="1"/>
            <p:nvPr/>
          </p:nvSpPr>
          <p:spPr>
            <a:xfrm>
              <a:off x="7476741" y="2782000"/>
              <a:ext cx="2024743" cy="369332"/>
            </a:xfrm>
            <a:prstGeom prst="rect">
              <a:avLst/>
            </a:prstGeom>
            <a:noFill/>
          </p:spPr>
          <p:txBody>
            <a:bodyPr wrap="square" rtlCol="0">
              <a:spAutoFit/>
            </a:bodyPr>
            <a:lstStyle/>
            <a:p>
              <a:pPr algn="ctr"/>
              <a:r>
                <a:rPr lang="en-US" dirty="0"/>
                <a:t>2025</a:t>
              </a:r>
            </a:p>
          </p:txBody>
        </p:sp>
        <p:sp>
          <p:nvSpPr>
            <p:cNvPr id="19" name="TextBox 18">
              <a:extLst>
                <a:ext uri="{FF2B5EF4-FFF2-40B4-BE49-F238E27FC236}">
                  <a16:creationId xmlns:a16="http://schemas.microsoft.com/office/drawing/2014/main" id="{F124BF56-0F09-46A3-8092-A16E926AC7EE}"/>
                </a:ext>
              </a:extLst>
            </p:cNvPr>
            <p:cNvSpPr txBox="1"/>
            <p:nvPr/>
          </p:nvSpPr>
          <p:spPr>
            <a:xfrm>
              <a:off x="5301864" y="2405517"/>
              <a:ext cx="6374496" cy="369332"/>
            </a:xfrm>
            <a:prstGeom prst="rect">
              <a:avLst/>
            </a:prstGeom>
            <a:solidFill>
              <a:schemeClr val="bg1">
                <a:lumMod val="85000"/>
              </a:schemeClr>
            </a:solidFill>
          </p:spPr>
          <p:txBody>
            <a:bodyPr wrap="square" rtlCol="0">
              <a:spAutoFit/>
            </a:bodyPr>
            <a:lstStyle/>
            <a:p>
              <a:pPr algn="ctr"/>
              <a:r>
                <a:rPr lang="en-US" dirty="0"/>
                <a:t>US Forecast</a:t>
              </a:r>
            </a:p>
          </p:txBody>
        </p:sp>
        <p:sp>
          <p:nvSpPr>
            <p:cNvPr id="21" name="TextBox 20">
              <a:extLst>
                <a:ext uri="{FF2B5EF4-FFF2-40B4-BE49-F238E27FC236}">
                  <a16:creationId xmlns:a16="http://schemas.microsoft.com/office/drawing/2014/main" id="{D1BDE1AA-45ED-4B81-BAB4-C8A3C264A776}"/>
                </a:ext>
              </a:extLst>
            </p:cNvPr>
            <p:cNvSpPr txBox="1"/>
            <p:nvPr/>
          </p:nvSpPr>
          <p:spPr>
            <a:xfrm>
              <a:off x="9651616" y="2774849"/>
              <a:ext cx="2024743" cy="369332"/>
            </a:xfrm>
            <a:prstGeom prst="rect">
              <a:avLst/>
            </a:prstGeom>
            <a:noFill/>
          </p:spPr>
          <p:txBody>
            <a:bodyPr wrap="square" rtlCol="0">
              <a:spAutoFit/>
            </a:bodyPr>
            <a:lstStyle/>
            <a:p>
              <a:pPr algn="ctr"/>
              <a:r>
                <a:rPr lang="en-US" dirty="0"/>
                <a:t>2030</a:t>
              </a:r>
            </a:p>
          </p:txBody>
        </p:sp>
      </p:grpSp>
      <p:sp>
        <p:nvSpPr>
          <p:cNvPr id="23" name="TextBox 22">
            <a:extLst>
              <a:ext uri="{FF2B5EF4-FFF2-40B4-BE49-F238E27FC236}">
                <a16:creationId xmlns:a16="http://schemas.microsoft.com/office/drawing/2014/main" id="{7168A549-1C6E-4E92-973F-AA97114ECA2F}"/>
              </a:ext>
            </a:extLst>
          </p:cNvPr>
          <p:cNvSpPr txBox="1"/>
          <p:nvPr/>
        </p:nvSpPr>
        <p:spPr>
          <a:xfrm>
            <a:off x="7735330" y="5875020"/>
            <a:ext cx="3947358" cy="307777"/>
          </a:xfrm>
          <a:prstGeom prst="rect">
            <a:avLst/>
          </a:prstGeom>
          <a:noFill/>
        </p:spPr>
        <p:txBody>
          <a:bodyPr wrap="square" rtlCol="0">
            <a:spAutoFit/>
          </a:bodyPr>
          <a:lstStyle/>
          <a:p>
            <a:pPr algn="r"/>
            <a:r>
              <a:rPr lang="en-US" sz="1400" dirty="0" err="1">
                <a:latin typeface="Roboto" panose="02000000000000000000" pitchFamily="2" charset="0"/>
                <a:ea typeface="Roboto" panose="02000000000000000000" pitchFamily="2" charset="0"/>
              </a:rPr>
              <a:t>Statistica</a:t>
            </a:r>
            <a:r>
              <a:rPr lang="en-US" sz="1400" dirty="0">
                <a:latin typeface="Roboto" panose="02000000000000000000" pitchFamily="2" charset="0"/>
                <a:ea typeface="Roboto" panose="02000000000000000000" pitchFamily="2" charset="0"/>
              </a:rPr>
              <a:t> Research Department, 07/05/2022</a:t>
            </a:r>
          </a:p>
        </p:txBody>
      </p:sp>
    </p:spTree>
    <p:extLst>
      <p:ext uri="{BB962C8B-B14F-4D97-AF65-F5344CB8AC3E}">
        <p14:creationId xmlns:p14="http://schemas.microsoft.com/office/powerpoint/2010/main" val="398604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6160-0604-4998-88FB-7BF83B839EBB}"/>
              </a:ext>
            </a:extLst>
          </p:cNvPr>
          <p:cNvSpPr>
            <a:spLocks noGrp="1"/>
          </p:cNvSpPr>
          <p:nvPr>
            <p:ph type="title"/>
          </p:nvPr>
        </p:nvSpPr>
        <p:spPr>
          <a:xfrm>
            <a:off x="1056435" y="403695"/>
            <a:ext cx="10515600" cy="758249"/>
          </a:xfrm>
        </p:spPr>
        <p:txBody>
          <a:bodyPr/>
          <a:lstStyle/>
          <a:p>
            <a:r>
              <a:rPr lang="en-US" dirty="0"/>
              <a:t>Field Service Target Market</a:t>
            </a:r>
          </a:p>
        </p:txBody>
      </p:sp>
      <p:sp>
        <p:nvSpPr>
          <p:cNvPr id="4" name="Rectangle 3">
            <a:extLst>
              <a:ext uri="{FF2B5EF4-FFF2-40B4-BE49-F238E27FC236}">
                <a16:creationId xmlns:a16="http://schemas.microsoft.com/office/drawing/2014/main" id="{2A6C3335-439B-4EB8-9034-A62B34E741EC}"/>
              </a:ext>
            </a:extLst>
          </p:cNvPr>
          <p:cNvSpPr/>
          <p:nvPr/>
        </p:nvSpPr>
        <p:spPr>
          <a:xfrm>
            <a:off x="1552381" y="3210036"/>
            <a:ext cx="2024743" cy="1110783"/>
          </a:xfrm>
          <a:prstGeom prst="rect">
            <a:avLst/>
          </a:prstGeom>
          <a:solidFill>
            <a:srgbClr val="5E97DC"/>
          </a:solidFill>
          <a:ln>
            <a:solidFill>
              <a:srgbClr val="72A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 bn </a:t>
            </a:r>
          </a:p>
        </p:txBody>
      </p:sp>
      <p:sp>
        <p:nvSpPr>
          <p:cNvPr id="13" name="TextBox 12">
            <a:extLst>
              <a:ext uri="{FF2B5EF4-FFF2-40B4-BE49-F238E27FC236}">
                <a16:creationId xmlns:a16="http://schemas.microsoft.com/office/drawing/2014/main" id="{88CDC931-07AC-46C1-AA01-48C3E680E6DE}"/>
              </a:ext>
            </a:extLst>
          </p:cNvPr>
          <p:cNvSpPr txBox="1"/>
          <p:nvPr/>
        </p:nvSpPr>
        <p:spPr>
          <a:xfrm>
            <a:off x="1552380" y="2850770"/>
            <a:ext cx="2024742" cy="369332"/>
          </a:xfrm>
          <a:prstGeom prst="rect">
            <a:avLst/>
          </a:prstGeom>
          <a:noFill/>
        </p:spPr>
        <p:txBody>
          <a:bodyPr wrap="square" rtlCol="0">
            <a:spAutoFit/>
          </a:bodyPr>
          <a:lstStyle/>
          <a:p>
            <a:pPr algn="ctr"/>
            <a:r>
              <a:rPr lang="en-US" dirty="0"/>
              <a:t>2021 Revenue</a:t>
            </a:r>
          </a:p>
        </p:txBody>
      </p:sp>
      <p:grpSp>
        <p:nvGrpSpPr>
          <p:cNvPr id="22" name="Group 21">
            <a:extLst>
              <a:ext uri="{FF2B5EF4-FFF2-40B4-BE49-F238E27FC236}">
                <a16:creationId xmlns:a16="http://schemas.microsoft.com/office/drawing/2014/main" id="{606DD9CF-F5E0-4B5E-A782-DC20E5DD370D}"/>
              </a:ext>
            </a:extLst>
          </p:cNvPr>
          <p:cNvGrpSpPr/>
          <p:nvPr/>
        </p:nvGrpSpPr>
        <p:grpSpPr>
          <a:xfrm>
            <a:off x="4163728" y="2454155"/>
            <a:ext cx="6374497" cy="1861559"/>
            <a:chOff x="5301864" y="2405517"/>
            <a:chExt cx="6374497" cy="1861559"/>
          </a:xfrm>
        </p:grpSpPr>
        <p:sp>
          <p:nvSpPr>
            <p:cNvPr id="6" name="Rectangle 5">
              <a:extLst>
                <a:ext uri="{FF2B5EF4-FFF2-40B4-BE49-F238E27FC236}">
                  <a16:creationId xmlns:a16="http://schemas.microsoft.com/office/drawing/2014/main" id="{FCDEF55A-FD7C-46E1-A83A-EBB13FA3B4A9}"/>
                </a:ext>
              </a:extLst>
            </p:cNvPr>
            <p:cNvSpPr/>
            <p:nvPr/>
          </p:nvSpPr>
          <p:spPr>
            <a:xfrm>
              <a:off x="9651617" y="3137136"/>
              <a:ext cx="2024743" cy="1124979"/>
            </a:xfrm>
            <a:prstGeom prst="rect">
              <a:avLst/>
            </a:prstGeom>
            <a:solidFill>
              <a:srgbClr val="EA08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$24.3 bn</a:t>
              </a:r>
            </a:p>
          </p:txBody>
        </p:sp>
        <p:sp>
          <p:nvSpPr>
            <p:cNvPr id="7" name="Rectangle 6">
              <a:extLst>
                <a:ext uri="{FF2B5EF4-FFF2-40B4-BE49-F238E27FC236}">
                  <a16:creationId xmlns:a16="http://schemas.microsoft.com/office/drawing/2014/main" id="{2E9A7AA6-0007-4807-9A70-5E71E7990048}"/>
                </a:ext>
              </a:extLst>
            </p:cNvPr>
            <p:cNvSpPr/>
            <p:nvPr/>
          </p:nvSpPr>
          <p:spPr>
            <a:xfrm>
              <a:off x="5301865" y="3161398"/>
              <a:ext cx="2024743" cy="1105678"/>
            </a:xfrm>
            <a:prstGeom prst="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$4.8 bn</a:t>
              </a:r>
            </a:p>
          </p:txBody>
        </p:sp>
        <p:sp>
          <p:nvSpPr>
            <p:cNvPr id="10" name="Rectangle 9">
              <a:extLst>
                <a:ext uri="{FF2B5EF4-FFF2-40B4-BE49-F238E27FC236}">
                  <a16:creationId xmlns:a16="http://schemas.microsoft.com/office/drawing/2014/main" id="{071A2C00-589A-43A4-9EF3-657B9D7D80CE}"/>
                </a:ext>
              </a:extLst>
            </p:cNvPr>
            <p:cNvSpPr/>
            <p:nvPr/>
          </p:nvSpPr>
          <p:spPr>
            <a:xfrm>
              <a:off x="7476741" y="3141824"/>
              <a:ext cx="2024743" cy="1124979"/>
            </a:xfrm>
            <a:prstGeom prst="rect">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$5.1 bn</a:t>
              </a:r>
            </a:p>
          </p:txBody>
        </p:sp>
        <p:sp>
          <p:nvSpPr>
            <p:cNvPr id="15" name="TextBox 14">
              <a:extLst>
                <a:ext uri="{FF2B5EF4-FFF2-40B4-BE49-F238E27FC236}">
                  <a16:creationId xmlns:a16="http://schemas.microsoft.com/office/drawing/2014/main" id="{14F3C6BF-96C3-4DB8-A5AD-ED7D125530D4}"/>
                </a:ext>
              </a:extLst>
            </p:cNvPr>
            <p:cNvSpPr txBox="1"/>
            <p:nvPr/>
          </p:nvSpPr>
          <p:spPr>
            <a:xfrm>
              <a:off x="5301864" y="2792066"/>
              <a:ext cx="2024743" cy="369332"/>
            </a:xfrm>
            <a:prstGeom prst="rect">
              <a:avLst/>
            </a:prstGeom>
            <a:noFill/>
          </p:spPr>
          <p:txBody>
            <a:bodyPr wrap="square" rtlCol="0">
              <a:spAutoFit/>
            </a:bodyPr>
            <a:lstStyle/>
            <a:p>
              <a:pPr algn="ctr"/>
              <a:r>
                <a:rPr lang="en-US" dirty="0"/>
                <a:t>2022</a:t>
              </a:r>
            </a:p>
          </p:txBody>
        </p:sp>
        <p:sp>
          <p:nvSpPr>
            <p:cNvPr id="18" name="TextBox 17">
              <a:extLst>
                <a:ext uri="{FF2B5EF4-FFF2-40B4-BE49-F238E27FC236}">
                  <a16:creationId xmlns:a16="http://schemas.microsoft.com/office/drawing/2014/main" id="{363913E0-341E-44A9-95EF-6D56B7DEFF9E}"/>
                </a:ext>
              </a:extLst>
            </p:cNvPr>
            <p:cNvSpPr txBox="1"/>
            <p:nvPr/>
          </p:nvSpPr>
          <p:spPr>
            <a:xfrm>
              <a:off x="7476741" y="2782000"/>
              <a:ext cx="2024743" cy="369332"/>
            </a:xfrm>
            <a:prstGeom prst="rect">
              <a:avLst/>
            </a:prstGeom>
            <a:noFill/>
          </p:spPr>
          <p:txBody>
            <a:bodyPr wrap="square" rtlCol="0">
              <a:spAutoFit/>
            </a:bodyPr>
            <a:lstStyle/>
            <a:p>
              <a:pPr algn="ctr"/>
              <a:r>
                <a:rPr lang="en-US" dirty="0"/>
                <a:t>2025</a:t>
              </a:r>
            </a:p>
          </p:txBody>
        </p:sp>
        <p:sp>
          <p:nvSpPr>
            <p:cNvPr id="19" name="TextBox 18">
              <a:extLst>
                <a:ext uri="{FF2B5EF4-FFF2-40B4-BE49-F238E27FC236}">
                  <a16:creationId xmlns:a16="http://schemas.microsoft.com/office/drawing/2014/main" id="{F124BF56-0F09-46A3-8092-A16E926AC7EE}"/>
                </a:ext>
              </a:extLst>
            </p:cNvPr>
            <p:cNvSpPr txBox="1"/>
            <p:nvPr/>
          </p:nvSpPr>
          <p:spPr>
            <a:xfrm>
              <a:off x="5301865" y="2405517"/>
              <a:ext cx="6374496" cy="369332"/>
            </a:xfrm>
            <a:prstGeom prst="rect">
              <a:avLst/>
            </a:prstGeom>
            <a:solidFill>
              <a:schemeClr val="bg1">
                <a:lumMod val="85000"/>
              </a:schemeClr>
            </a:solidFill>
          </p:spPr>
          <p:txBody>
            <a:bodyPr wrap="square" rtlCol="0">
              <a:spAutoFit/>
            </a:bodyPr>
            <a:lstStyle/>
            <a:p>
              <a:pPr algn="ctr"/>
              <a:r>
                <a:rPr lang="en-US" dirty="0"/>
                <a:t>US Forecast</a:t>
              </a:r>
            </a:p>
          </p:txBody>
        </p:sp>
        <p:sp>
          <p:nvSpPr>
            <p:cNvPr id="21" name="TextBox 20">
              <a:extLst>
                <a:ext uri="{FF2B5EF4-FFF2-40B4-BE49-F238E27FC236}">
                  <a16:creationId xmlns:a16="http://schemas.microsoft.com/office/drawing/2014/main" id="{D1BDE1AA-45ED-4B81-BAB4-C8A3C264A776}"/>
                </a:ext>
              </a:extLst>
            </p:cNvPr>
            <p:cNvSpPr txBox="1"/>
            <p:nvPr/>
          </p:nvSpPr>
          <p:spPr>
            <a:xfrm>
              <a:off x="9651616" y="2774849"/>
              <a:ext cx="2024743" cy="369332"/>
            </a:xfrm>
            <a:prstGeom prst="rect">
              <a:avLst/>
            </a:prstGeom>
            <a:noFill/>
          </p:spPr>
          <p:txBody>
            <a:bodyPr wrap="square" rtlCol="0">
              <a:spAutoFit/>
            </a:bodyPr>
            <a:lstStyle/>
            <a:p>
              <a:pPr algn="ctr"/>
              <a:r>
                <a:rPr lang="en-US" dirty="0"/>
                <a:t>2030</a:t>
              </a:r>
            </a:p>
          </p:txBody>
        </p:sp>
      </p:grpSp>
      <p:sp>
        <p:nvSpPr>
          <p:cNvPr id="23" name="TextBox 22">
            <a:extLst>
              <a:ext uri="{FF2B5EF4-FFF2-40B4-BE49-F238E27FC236}">
                <a16:creationId xmlns:a16="http://schemas.microsoft.com/office/drawing/2014/main" id="{7168A549-1C6E-4E92-973F-AA97114ECA2F}"/>
              </a:ext>
            </a:extLst>
          </p:cNvPr>
          <p:cNvSpPr txBox="1"/>
          <p:nvPr/>
        </p:nvSpPr>
        <p:spPr>
          <a:xfrm>
            <a:off x="7979368" y="5875020"/>
            <a:ext cx="3703320" cy="523220"/>
          </a:xfrm>
          <a:prstGeom prst="rect">
            <a:avLst/>
          </a:prstGeom>
          <a:noFill/>
        </p:spPr>
        <p:txBody>
          <a:bodyPr wrap="square" rtlCol="0">
            <a:spAutoFit/>
          </a:bodyPr>
          <a:lstStyle/>
          <a:p>
            <a:pPr algn="r"/>
            <a:r>
              <a:rPr lang="en-US" sz="1400" dirty="0">
                <a:latin typeface="Roboto" panose="02000000000000000000" pitchFamily="2" charset="0"/>
                <a:ea typeface="Roboto" panose="02000000000000000000" pitchFamily="2" charset="0"/>
              </a:rPr>
              <a:t>Allied Market Research, 2021</a:t>
            </a:r>
          </a:p>
          <a:p>
            <a:pPr algn="r"/>
            <a:r>
              <a:rPr lang="en-US" sz="1400" dirty="0" err="1">
                <a:latin typeface="Roboto" panose="02000000000000000000" pitchFamily="2" charset="0"/>
                <a:ea typeface="Roboto" panose="02000000000000000000" pitchFamily="2" charset="0"/>
              </a:rPr>
              <a:t>ReachOut</a:t>
            </a:r>
            <a:r>
              <a:rPr lang="en-US" sz="1400" dirty="0">
                <a:latin typeface="Roboto" panose="02000000000000000000" pitchFamily="2" charset="0"/>
                <a:ea typeface="Roboto" panose="02000000000000000000" pitchFamily="2" charset="0"/>
              </a:rPr>
              <a:t>, 2020</a:t>
            </a:r>
          </a:p>
        </p:txBody>
      </p:sp>
    </p:spTree>
    <p:extLst>
      <p:ext uri="{BB962C8B-B14F-4D97-AF65-F5344CB8AC3E}">
        <p14:creationId xmlns:p14="http://schemas.microsoft.com/office/powerpoint/2010/main" val="2099883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4F8A7-283C-4F39-AE0F-3860E5254315}"/>
              </a:ext>
            </a:extLst>
          </p:cNvPr>
          <p:cNvSpPr>
            <a:spLocks noGrp="1"/>
          </p:cNvSpPr>
          <p:nvPr>
            <p:ph type="title"/>
          </p:nvPr>
        </p:nvSpPr>
        <p:spPr/>
        <p:txBody>
          <a:bodyPr/>
          <a:lstStyle/>
          <a:p>
            <a:r>
              <a:rPr lang="en-US" dirty="0"/>
              <a:t>…Not Just For Heavy Equipment Rentals</a:t>
            </a:r>
          </a:p>
        </p:txBody>
      </p:sp>
      <p:sp>
        <p:nvSpPr>
          <p:cNvPr id="32" name="Oval 31">
            <a:extLst>
              <a:ext uri="{FF2B5EF4-FFF2-40B4-BE49-F238E27FC236}">
                <a16:creationId xmlns:a16="http://schemas.microsoft.com/office/drawing/2014/main" id="{8754C79A-0A45-9D79-AB59-DFD435B4E02F}"/>
              </a:ext>
            </a:extLst>
          </p:cNvPr>
          <p:cNvSpPr/>
          <p:nvPr/>
        </p:nvSpPr>
        <p:spPr>
          <a:xfrm>
            <a:off x="5131123" y="3055201"/>
            <a:ext cx="1962470" cy="183218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lumMod val="65000"/>
                  <a:lumOff val="35000"/>
                </a:schemeClr>
              </a:solidFill>
              <a:latin typeface="Source Sans Pro ExtraLight" panose="020B0403030403020204" pitchFamily="34" charset="0"/>
              <a:ea typeface="Source Sans Pro ExtraLight" panose="020B0403030403020204" pitchFamily="34" charset="0"/>
            </a:endParaRPr>
          </a:p>
          <a:p>
            <a:pPr algn="ctr"/>
            <a:endParaRPr lang="en-US" sz="1400"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endParaRPr lang="en-US" sz="1600" b="1"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r>
              <a:rPr lang="en-US" sz="1600" dirty="0">
                <a:solidFill>
                  <a:schemeClr val="tx1">
                    <a:lumMod val="65000"/>
                    <a:lumOff val="35000"/>
                  </a:schemeClr>
                </a:solidFill>
                <a:latin typeface="Proxima Nova" panose="02000506030000020004"/>
                <a:ea typeface="Source Sans Pro Light" panose="020B0503030403020204" pitchFamily="34" charset="0"/>
              </a:rPr>
              <a:t>SyteLine Equipment Rental &amp; Service</a:t>
            </a:r>
          </a:p>
          <a:p>
            <a:pPr algn="ctr"/>
            <a:endParaRPr lang="en-US" sz="1400" dirty="0">
              <a:solidFill>
                <a:schemeClr val="tx1">
                  <a:lumMod val="65000"/>
                  <a:lumOff val="35000"/>
                </a:schemeClr>
              </a:solidFill>
            </a:endParaRPr>
          </a:p>
        </p:txBody>
      </p:sp>
      <p:sp>
        <p:nvSpPr>
          <p:cNvPr id="33" name="Oval 32">
            <a:extLst>
              <a:ext uri="{FF2B5EF4-FFF2-40B4-BE49-F238E27FC236}">
                <a16:creationId xmlns:a16="http://schemas.microsoft.com/office/drawing/2014/main" id="{53532ABA-E560-0F9B-C336-7F47865F1B02}"/>
              </a:ext>
            </a:extLst>
          </p:cNvPr>
          <p:cNvSpPr/>
          <p:nvPr/>
        </p:nvSpPr>
        <p:spPr>
          <a:xfrm>
            <a:off x="3281641" y="1563724"/>
            <a:ext cx="1749287" cy="1719470"/>
          </a:xfrm>
          <a:prstGeom prst="ellipse">
            <a:avLst/>
          </a:prstGeom>
          <a:solidFill>
            <a:srgbClr val="9E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88A322-8F16-4746-93C7-72B6BBCDE02E}"/>
              </a:ext>
            </a:extLst>
          </p:cNvPr>
          <p:cNvSpPr/>
          <p:nvPr/>
        </p:nvSpPr>
        <p:spPr>
          <a:xfrm>
            <a:off x="3253101" y="4737907"/>
            <a:ext cx="1749287" cy="17194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D05C216-FB20-DDA5-FC4D-D227936512D8}"/>
              </a:ext>
            </a:extLst>
          </p:cNvPr>
          <p:cNvSpPr/>
          <p:nvPr/>
        </p:nvSpPr>
        <p:spPr>
          <a:xfrm>
            <a:off x="7234770" y="1553924"/>
            <a:ext cx="1749287" cy="17194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08722B-F0B9-5F9A-DDA7-AF1B4272F2AA}"/>
              </a:ext>
            </a:extLst>
          </p:cNvPr>
          <p:cNvSpPr/>
          <p:nvPr/>
        </p:nvSpPr>
        <p:spPr>
          <a:xfrm>
            <a:off x="7195174" y="4718557"/>
            <a:ext cx="1749287" cy="1719470"/>
          </a:xfrm>
          <a:prstGeom prst="ellipse">
            <a:avLst/>
          </a:prstGeom>
          <a:solidFill>
            <a:srgbClr val="9437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67C79A5-1077-DC0E-05CF-5C54DE8E76C6}"/>
              </a:ext>
            </a:extLst>
          </p:cNvPr>
          <p:cNvSpPr/>
          <p:nvPr/>
        </p:nvSpPr>
        <p:spPr>
          <a:xfrm>
            <a:off x="957153" y="3069359"/>
            <a:ext cx="1749287" cy="1719470"/>
          </a:xfrm>
          <a:prstGeom prst="ellipse">
            <a:avLst/>
          </a:prstGeom>
          <a:solidFill>
            <a:srgbClr val="FF8AD8">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E1DBEC2-321C-A03C-29AB-9E3DCF0618F0}"/>
              </a:ext>
            </a:extLst>
          </p:cNvPr>
          <p:cNvSpPr/>
          <p:nvPr/>
        </p:nvSpPr>
        <p:spPr>
          <a:xfrm>
            <a:off x="9535691" y="3055489"/>
            <a:ext cx="1749287" cy="171947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descr="Technology PNG Transparent Images | PNG All">
            <a:extLst>
              <a:ext uri="{FF2B5EF4-FFF2-40B4-BE49-F238E27FC236}">
                <a16:creationId xmlns:a16="http://schemas.microsoft.com/office/drawing/2014/main" id="{A902F085-8360-74B4-7C26-F1A0408E3DBB}"/>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3374131" y="4882644"/>
            <a:ext cx="1527692" cy="14014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68F9B18-C0DE-6E05-9F55-BA355687896E}"/>
              </a:ext>
            </a:extLst>
          </p:cNvPr>
          <p:cNvSpPr txBox="1"/>
          <p:nvPr/>
        </p:nvSpPr>
        <p:spPr>
          <a:xfrm>
            <a:off x="3561668" y="4349225"/>
            <a:ext cx="1127232" cy="338554"/>
          </a:xfrm>
          <a:prstGeom prst="rect">
            <a:avLst/>
          </a:prstGeom>
          <a:noFill/>
        </p:spPr>
        <p:txBody>
          <a:bodyPr wrap="none" rtlCol="0">
            <a:spAutoFit/>
          </a:bodyPr>
          <a:lstStyle/>
          <a:p>
            <a:pPr algn="ctr"/>
            <a:r>
              <a:rPr lang="en-US" sz="1600" b="1" dirty="0">
                <a:latin typeface="Roboto" panose="02000000000000000000" pitchFamily="2" charset="0"/>
                <a:ea typeface="Roboto" panose="02000000000000000000" pitchFamily="2" charset="0"/>
              </a:rPr>
              <a:t>High Tech</a:t>
            </a:r>
          </a:p>
        </p:txBody>
      </p:sp>
      <p:sp>
        <p:nvSpPr>
          <p:cNvPr id="41" name="TextBox 40">
            <a:extLst>
              <a:ext uri="{FF2B5EF4-FFF2-40B4-BE49-F238E27FC236}">
                <a16:creationId xmlns:a16="http://schemas.microsoft.com/office/drawing/2014/main" id="{01F89968-F9D2-F8F5-DBC5-A074C3589A61}"/>
              </a:ext>
            </a:extLst>
          </p:cNvPr>
          <p:cNvSpPr txBox="1"/>
          <p:nvPr/>
        </p:nvSpPr>
        <p:spPr>
          <a:xfrm>
            <a:off x="9653643" y="2685869"/>
            <a:ext cx="1544012"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Manufacturing</a:t>
            </a:r>
          </a:p>
        </p:txBody>
      </p:sp>
      <p:sp>
        <p:nvSpPr>
          <p:cNvPr id="42" name="TextBox 41">
            <a:extLst>
              <a:ext uri="{FF2B5EF4-FFF2-40B4-BE49-F238E27FC236}">
                <a16:creationId xmlns:a16="http://schemas.microsoft.com/office/drawing/2014/main" id="{99EB6532-28C1-EA7D-86C2-8796DC15798C}"/>
              </a:ext>
            </a:extLst>
          </p:cNvPr>
          <p:cNvSpPr txBox="1"/>
          <p:nvPr/>
        </p:nvSpPr>
        <p:spPr>
          <a:xfrm>
            <a:off x="3281641" y="1216242"/>
            <a:ext cx="1749287"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Medical Device</a:t>
            </a:r>
          </a:p>
        </p:txBody>
      </p:sp>
      <p:sp>
        <p:nvSpPr>
          <p:cNvPr id="43" name="TextBox 42">
            <a:extLst>
              <a:ext uri="{FF2B5EF4-FFF2-40B4-BE49-F238E27FC236}">
                <a16:creationId xmlns:a16="http://schemas.microsoft.com/office/drawing/2014/main" id="{9EB5E433-BF27-DDD9-CDE4-108449E812C0}"/>
              </a:ext>
            </a:extLst>
          </p:cNvPr>
          <p:cNvSpPr txBox="1"/>
          <p:nvPr/>
        </p:nvSpPr>
        <p:spPr>
          <a:xfrm>
            <a:off x="957154" y="2685869"/>
            <a:ext cx="1749286"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Construction</a:t>
            </a:r>
          </a:p>
        </p:txBody>
      </p:sp>
      <p:sp>
        <p:nvSpPr>
          <p:cNvPr id="44" name="TextBox 43">
            <a:extLst>
              <a:ext uri="{FF2B5EF4-FFF2-40B4-BE49-F238E27FC236}">
                <a16:creationId xmlns:a16="http://schemas.microsoft.com/office/drawing/2014/main" id="{2DAA2DA5-469E-A647-AD7B-A2612D63C689}"/>
              </a:ext>
            </a:extLst>
          </p:cNvPr>
          <p:cNvSpPr txBox="1"/>
          <p:nvPr/>
        </p:nvSpPr>
        <p:spPr>
          <a:xfrm>
            <a:off x="7064091" y="4355050"/>
            <a:ext cx="2031643"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Small Equipment</a:t>
            </a:r>
          </a:p>
        </p:txBody>
      </p:sp>
      <p:sp>
        <p:nvSpPr>
          <p:cNvPr id="45" name="TextBox 44">
            <a:extLst>
              <a:ext uri="{FF2B5EF4-FFF2-40B4-BE49-F238E27FC236}">
                <a16:creationId xmlns:a16="http://schemas.microsoft.com/office/drawing/2014/main" id="{9C9EA72E-0C89-C69B-9B95-675A350F5300}"/>
              </a:ext>
            </a:extLst>
          </p:cNvPr>
          <p:cNvSpPr txBox="1"/>
          <p:nvPr/>
        </p:nvSpPr>
        <p:spPr>
          <a:xfrm>
            <a:off x="6949031" y="1211476"/>
            <a:ext cx="2336875"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Industrial Equipment</a:t>
            </a:r>
          </a:p>
        </p:txBody>
      </p:sp>
      <p:pic>
        <p:nvPicPr>
          <p:cNvPr id="46" name="Picture 40" descr="Automation, conveyor, factory, manufacturing, packing, picking, robot icon">
            <a:extLst>
              <a:ext uri="{FF2B5EF4-FFF2-40B4-BE49-F238E27FC236}">
                <a16:creationId xmlns:a16="http://schemas.microsoft.com/office/drawing/2014/main" id="{D7FE4704-344D-E452-B894-71AF3B5F9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877" y="3382301"/>
            <a:ext cx="1081544" cy="108154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4" descr="Building, cleaner, cleaning, commercial, maintenance, services, wall icon - Download on Iconfinder">
            <a:extLst>
              <a:ext uri="{FF2B5EF4-FFF2-40B4-BE49-F238E27FC236}">
                <a16:creationId xmlns:a16="http://schemas.microsoft.com/office/drawing/2014/main" id="{57137AF8-FF23-ACC4-9D89-4967826BD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182" y="4930560"/>
            <a:ext cx="1295463" cy="12954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0">
            <a:extLst>
              <a:ext uri="{FF2B5EF4-FFF2-40B4-BE49-F238E27FC236}">
                <a16:creationId xmlns:a16="http://schemas.microsoft.com/office/drawing/2014/main" id="{DE274302-77B9-2BB3-5E61-5E9BB3B00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7298692" y="1604090"/>
            <a:ext cx="1570169" cy="15701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2" descr="Builder, building, building construction, constructing, construction, crane icon">
            <a:extLst>
              <a:ext uri="{FF2B5EF4-FFF2-40B4-BE49-F238E27FC236}">
                <a16:creationId xmlns:a16="http://schemas.microsoft.com/office/drawing/2014/main" id="{5A77C4CB-60A6-2306-FEDF-F34A05338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895" y="3217322"/>
            <a:ext cx="1423544" cy="1423544"/>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49D3EBFF-6817-4F42-2011-3770CAB6CFA4}"/>
              </a:ext>
            </a:extLst>
          </p:cNvPr>
          <p:cNvCxnSpPr>
            <a:cxnSpLocks/>
            <a:stCxn id="37" idx="6"/>
            <a:endCxn id="32" idx="2"/>
          </p:cNvCxnSpPr>
          <p:nvPr/>
        </p:nvCxnSpPr>
        <p:spPr>
          <a:xfrm>
            <a:off x="2706440" y="3929094"/>
            <a:ext cx="2424683" cy="42202"/>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3AE1685-AF45-E2C9-9404-C58029D99BF0}"/>
              </a:ext>
            </a:extLst>
          </p:cNvPr>
          <p:cNvCxnSpPr>
            <a:cxnSpLocks/>
            <a:stCxn id="32" idx="1"/>
            <a:endCxn id="33" idx="6"/>
          </p:cNvCxnSpPr>
          <p:nvPr/>
        </p:nvCxnSpPr>
        <p:spPr>
          <a:xfrm flipH="1" flipV="1">
            <a:off x="5030928" y="2423459"/>
            <a:ext cx="387592" cy="900060"/>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DAB62A5-49F2-6CAC-52B8-2249CC56C0BC}"/>
              </a:ext>
            </a:extLst>
          </p:cNvPr>
          <p:cNvCxnSpPr>
            <a:cxnSpLocks/>
            <a:stCxn id="32" idx="7"/>
            <a:endCxn id="35" idx="2"/>
          </p:cNvCxnSpPr>
          <p:nvPr/>
        </p:nvCxnSpPr>
        <p:spPr>
          <a:xfrm flipV="1">
            <a:off x="6806196" y="2413659"/>
            <a:ext cx="428574" cy="909860"/>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5795E868-95FD-D47D-BB8E-3F871A8C1F92}"/>
              </a:ext>
            </a:extLst>
          </p:cNvPr>
          <p:cNvCxnSpPr>
            <a:cxnSpLocks/>
            <a:endCxn id="38" idx="2"/>
          </p:cNvCxnSpPr>
          <p:nvPr/>
        </p:nvCxnSpPr>
        <p:spPr>
          <a:xfrm flipV="1">
            <a:off x="7093593" y="3915224"/>
            <a:ext cx="2442098" cy="92754"/>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9523E58-E7CD-C931-BAC4-C22D37FE1B36}"/>
              </a:ext>
            </a:extLst>
          </p:cNvPr>
          <p:cNvCxnSpPr>
            <a:cxnSpLocks/>
            <a:stCxn id="36" idx="2"/>
          </p:cNvCxnSpPr>
          <p:nvPr/>
        </p:nvCxnSpPr>
        <p:spPr>
          <a:xfrm flipH="1" flipV="1">
            <a:off x="6595688" y="4768794"/>
            <a:ext cx="599486" cy="809498"/>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66C08EE-16A5-AA3B-12D6-04456E550FAC}"/>
              </a:ext>
            </a:extLst>
          </p:cNvPr>
          <p:cNvCxnSpPr>
            <a:cxnSpLocks/>
            <a:stCxn id="34" idx="6"/>
          </p:cNvCxnSpPr>
          <p:nvPr/>
        </p:nvCxnSpPr>
        <p:spPr>
          <a:xfrm flipV="1">
            <a:off x="5002388" y="4775154"/>
            <a:ext cx="625332" cy="822488"/>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56" name="Picture 55" descr="Logo&#10;&#10;Description automatically generated">
            <a:extLst>
              <a:ext uri="{FF2B5EF4-FFF2-40B4-BE49-F238E27FC236}">
                <a16:creationId xmlns:a16="http://schemas.microsoft.com/office/drawing/2014/main" id="{22FEABCD-B416-0F86-22F0-09589A29D86D}"/>
              </a:ext>
            </a:extLst>
          </p:cNvPr>
          <p:cNvPicPr>
            <a:picLocks noChangeAspect="1"/>
          </p:cNvPicPr>
          <p:nvPr/>
        </p:nvPicPr>
        <p:blipFill>
          <a:blip r:embed="rId7"/>
          <a:stretch>
            <a:fillRect/>
          </a:stretch>
        </p:blipFill>
        <p:spPr>
          <a:xfrm>
            <a:off x="5918561" y="3283194"/>
            <a:ext cx="387593" cy="387593"/>
          </a:xfrm>
          <a:prstGeom prst="rect">
            <a:avLst/>
          </a:prstGeom>
        </p:spPr>
      </p:pic>
      <p:pic>
        <p:nvPicPr>
          <p:cNvPr id="57" name="Picture 72" descr="Diagnostic tool Icon - Download Diagnostic tool Icon 2753100 | Noun Project">
            <a:extLst>
              <a:ext uri="{FF2B5EF4-FFF2-40B4-BE49-F238E27FC236}">
                <a16:creationId xmlns:a16="http://schemas.microsoft.com/office/drawing/2014/main" id="{6A7E781B-ECC1-015F-611B-7C51EE04C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6461" y="1741769"/>
            <a:ext cx="1294813" cy="129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60B1C829-FAAC-FB17-BE35-9E20007BAD4C}"/>
              </a:ext>
            </a:extLst>
          </p:cNvPr>
          <p:cNvSpPr/>
          <p:nvPr/>
        </p:nvSpPr>
        <p:spPr>
          <a:xfrm>
            <a:off x="5234121" y="1322996"/>
            <a:ext cx="1749287" cy="1719470"/>
          </a:xfrm>
          <a:prstGeom prst="ellipse">
            <a:avLst/>
          </a:prstGeom>
          <a:solidFill>
            <a:srgbClr val="9437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D64F8A7-283C-4F39-AE0F-3860E5254315}"/>
              </a:ext>
            </a:extLst>
          </p:cNvPr>
          <p:cNvSpPr>
            <a:spLocks noGrp="1"/>
          </p:cNvSpPr>
          <p:nvPr>
            <p:ph type="title"/>
          </p:nvPr>
        </p:nvSpPr>
        <p:spPr>
          <a:xfrm>
            <a:off x="1048430" y="285574"/>
            <a:ext cx="10515600" cy="758249"/>
          </a:xfrm>
        </p:spPr>
        <p:txBody>
          <a:bodyPr>
            <a:normAutofit/>
          </a:bodyPr>
          <a:lstStyle/>
          <a:p>
            <a:r>
              <a:rPr lang="en-US" sz="3600" dirty="0"/>
              <a:t>…Construction Segments</a:t>
            </a:r>
          </a:p>
        </p:txBody>
      </p:sp>
      <p:sp>
        <p:nvSpPr>
          <p:cNvPr id="32" name="Oval 31">
            <a:extLst>
              <a:ext uri="{FF2B5EF4-FFF2-40B4-BE49-F238E27FC236}">
                <a16:creationId xmlns:a16="http://schemas.microsoft.com/office/drawing/2014/main" id="{8754C79A-0A45-9D79-AB59-DFD435B4E02F}"/>
              </a:ext>
            </a:extLst>
          </p:cNvPr>
          <p:cNvSpPr/>
          <p:nvPr/>
        </p:nvSpPr>
        <p:spPr>
          <a:xfrm>
            <a:off x="5131199" y="3271215"/>
            <a:ext cx="1962470" cy="183218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lumMod val="65000"/>
                  <a:lumOff val="35000"/>
                </a:schemeClr>
              </a:solidFill>
              <a:latin typeface="Source Sans Pro ExtraLight" panose="020B0403030403020204" pitchFamily="34" charset="0"/>
              <a:ea typeface="Source Sans Pro ExtraLight" panose="020B0403030403020204" pitchFamily="34" charset="0"/>
            </a:endParaRPr>
          </a:p>
          <a:p>
            <a:pPr algn="ctr"/>
            <a:endParaRPr lang="en-US" sz="1400"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endParaRPr lang="en-US" sz="1600" b="1"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r>
              <a:rPr lang="en-US" sz="1600" dirty="0">
                <a:solidFill>
                  <a:schemeClr val="tx1">
                    <a:lumMod val="65000"/>
                    <a:lumOff val="35000"/>
                  </a:schemeClr>
                </a:solidFill>
                <a:latin typeface="Proxima Nova" panose="02000506030000020004"/>
                <a:ea typeface="Source Sans Pro Light" panose="020B0503030403020204" pitchFamily="34" charset="0"/>
              </a:rPr>
              <a:t>SyteLine Equipment Rental &amp; Service</a:t>
            </a:r>
          </a:p>
          <a:p>
            <a:pPr algn="ctr"/>
            <a:endParaRPr lang="en-US" sz="1400" dirty="0">
              <a:solidFill>
                <a:schemeClr val="tx1">
                  <a:lumMod val="65000"/>
                  <a:lumOff val="35000"/>
                </a:schemeClr>
              </a:solidFill>
            </a:endParaRPr>
          </a:p>
        </p:txBody>
      </p:sp>
      <p:sp>
        <p:nvSpPr>
          <p:cNvPr id="33" name="Oval 32">
            <a:extLst>
              <a:ext uri="{FF2B5EF4-FFF2-40B4-BE49-F238E27FC236}">
                <a16:creationId xmlns:a16="http://schemas.microsoft.com/office/drawing/2014/main" id="{53532ABA-E560-0F9B-C336-7F47865F1B02}"/>
              </a:ext>
            </a:extLst>
          </p:cNvPr>
          <p:cNvSpPr/>
          <p:nvPr/>
        </p:nvSpPr>
        <p:spPr>
          <a:xfrm>
            <a:off x="2291876" y="1710346"/>
            <a:ext cx="1749287" cy="1719470"/>
          </a:xfrm>
          <a:prstGeom prst="ellipse">
            <a:avLst/>
          </a:prstGeom>
          <a:solidFill>
            <a:srgbClr val="9E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88A322-8F16-4746-93C7-72B6BBCDE02E}"/>
              </a:ext>
            </a:extLst>
          </p:cNvPr>
          <p:cNvSpPr/>
          <p:nvPr/>
        </p:nvSpPr>
        <p:spPr>
          <a:xfrm>
            <a:off x="3253101" y="4649007"/>
            <a:ext cx="1749287" cy="17194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D05C216-FB20-DDA5-FC4D-D227936512D8}"/>
              </a:ext>
            </a:extLst>
          </p:cNvPr>
          <p:cNvSpPr/>
          <p:nvPr/>
        </p:nvSpPr>
        <p:spPr>
          <a:xfrm>
            <a:off x="8453891" y="1642788"/>
            <a:ext cx="1749287" cy="17194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08722B-F0B9-5F9A-DDA7-AF1B4272F2AA}"/>
              </a:ext>
            </a:extLst>
          </p:cNvPr>
          <p:cNvSpPr/>
          <p:nvPr/>
        </p:nvSpPr>
        <p:spPr>
          <a:xfrm>
            <a:off x="7195174" y="4629657"/>
            <a:ext cx="1749287" cy="1719470"/>
          </a:xfrm>
          <a:prstGeom prst="ellipse">
            <a:avLst/>
          </a:prstGeom>
          <a:solidFill>
            <a:srgbClr val="F8F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67C79A5-1077-DC0E-05CF-5C54DE8E76C6}"/>
              </a:ext>
            </a:extLst>
          </p:cNvPr>
          <p:cNvSpPr/>
          <p:nvPr/>
        </p:nvSpPr>
        <p:spPr>
          <a:xfrm>
            <a:off x="961722" y="3556321"/>
            <a:ext cx="1749287" cy="1719470"/>
          </a:xfrm>
          <a:prstGeom prst="ellipse">
            <a:avLst/>
          </a:prstGeom>
          <a:solidFill>
            <a:srgbClr val="FF8AD8">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E1DBEC2-321C-A03C-29AB-9E3DCF0618F0}"/>
              </a:ext>
            </a:extLst>
          </p:cNvPr>
          <p:cNvSpPr/>
          <p:nvPr/>
        </p:nvSpPr>
        <p:spPr>
          <a:xfrm>
            <a:off x="9554996" y="3568398"/>
            <a:ext cx="1749287" cy="171947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id="{A902F085-8360-74B4-7C26-F1A0408E3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591466" y="4961951"/>
            <a:ext cx="1093581" cy="10935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68F9B18-C0DE-6E05-9F55-BA355687896E}"/>
              </a:ext>
            </a:extLst>
          </p:cNvPr>
          <p:cNvSpPr txBox="1"/>
          <p:nvPr/>
        </p:nvSpPr>
        <p:spPr>
          <a:xfrm>
            <a:off x="1707298" y="5912148"/>
            <a:ext cx="1604927" cy="338554"/>
          </a:xfrm>
          <a:prstGeom prst="rect">
            <a:avLst/>
          </a:prstGeom>
          <a:noFill/>
        </p:spPr>
        <p:txBody>
          <a:bodyPr wrap="none" rtlCol="0">
            <a:spAutoFit/>
          </a:bodyPr>
          <a:lstStyle/>
          <a:p>
            <a:pPr algn="ctr"/>
            <a:r>
              <a:rPr lang="en-US" sz="1600" b="1" dirty="0">
                <a:latin typeface="Roboto" panose="02000000000000000000" pitchFamily="2" charset="0"/>
                <a:ea typeface="Roboto" panose="02000000000000000000" pitchFamily="2" charset="0"/>
              </a:rPr>
              <a:t>Energy/Utilities</a:t>
            </a:r>
          </a:p>
        </p:txBody>
      </p:sp>
      <p:sp>
        <p:nvSpPr>
          <p:cNvPr id="41" name="TextBox 40">
            <a:extLst>
              <a:ext uri="{FF2B5EF4-FFF2-40B4-BE49-F238E27FC236}">
                <a16:creationId xmlns:a16="http://schemas.microsoft.com/office/drawing/2014/main" id="{01F89968-F9D2-F8F5-DBC5-A074C3589A61}"/>
              </a:ext>
            </a:extLst>
          </p:cNvPr>
          <p:cNvSpPr txBox="1"/>
          <p:nvPr/>
        </p:nvSpPr>
        <p:spPr>
          <a:xfrm>
            <a:off x="10456955" y="3256147"/>
            <a:ext cx="1292341"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Institutional</a:t>
            </a:r>
          </a:p>
        </p:txBody>
      </p:sp>
      <p:sp>
        <p:nvSpPr>
          <p:cNvPr id="42" name="TextBox 41">
            <a:extLst>
              <a:ext uri="{FF2B5EF4-FFF2-40B4-BE49-F238E27FC236}">
                <a16:creationId xmlns:a16="http://schemas.microsoft.com/office/drawing/2014/main" id="{99EB6532-28C1-EA7D-86C2-8796DC15798C}"/>
              </a:ext>
            </a:extLst>
          </p:cNvPr>
          <p:cNvSpPr txBox="1"/>
          <p:nvPr/>
        </p:nvSpPr>
        <p:spPr>
          <a:xfrm>
            <a:off x="1808269" y="1308990"/>
            <a:ext cx="2545492"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Commercial</a:t>
            </a:r>
          </a:p>
        </p:txBody>
      </p:sp>
      <p:sp>
        <p:nvSpPr>
          <p:cNvPr id="43" name="TextBox 42">
            <a:extLst>
              <a:ext uri="{FF2B5EF4-FFF2-40B4-BE49-F238E27FC236}">
                <a16:creationId xmlns:a16="http://schemas.microsoft.com/office/drawing/2014/main" id="{9EB5E433-BF27-DDD9-CDE4-108449E812C0}"/>
              </a:ext>
            </a:extLst>
          </p:cNvPr>
          <p:cNvSpPr txBox="1"/>
          <p:nvPr/>
        </p:nvSpPr>
        <p:spPr>
          <a:xfrm>
            <a:off x="0" y="3256147"/>
            <a:ext cx="2257458"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Residential</a:t>
            </a:r>
          </a:p>
        </p:txBody>
      </p:sp>
      <p:sp>
        <p:nvSpPr>
          <p:cNvPr id="44" name="TextBox 43">
            <a:extLst>
              <a:ext uri="{FF2B5EF4-FFF2-40B4-BE49-F238E27FC236}">
                <a16:creationId xmlns:a16="http://schemas.microsoft.com/office/drawing/2014/main" id="{2DAA2DA5-469E-A647-AD7B-A2612D63C689}"/>
              </a:ext>
            </a:extLst>
          </p:cNvPr>
          <p:cNvSpPr txBox="1"/>
          <p:nvPr/>
        </p:nvSpPr>
        <p:spPr>
          <a:xfrm>
            <a:off x="8465328" y="5914066"/>
            <a:ext cx="2031643"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Engineering</a:t>
            </a:r>
          </a:p>
        </p:txBody>
      </p:sp>
      <p:sp>
        <p:nvSpPr>
          <p:cNvPr id="45" name="TextBox 44">
            <a:extLst>
              <a:ext uri="{FF2B5EF4-FFF2-40B4-BE49-F238E27FC236}">
                <a16:creationId xmlns:a16="http://schemas.microsoft.com/office/drawing/2014/main" id="{9C9EA72E-0C89-C69B-9B95-675A350F5300}"/>
              </a:ext>
            </a:extLst>
          </p:cNvPr>
          <p:cNvSpPr txBox="1"/>
          <p:nvPr/>
        </p:nvSpPr>
        <p:spPr>
          <a:xfrm>
            <a:off x="8160096" y="1234157"/>
            <a:ext cx="2336875"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Infrastructure</a:t>
            </a:r>
          </a:p>
        </p:txBody>
      </p:sp>
      <p:pic>
        <p:nvPicPr>
          <p:cNvPr id="46" name="Picture 40">
            <a:extLst>
              <a:ext uri="{FF2B5EF4-FFF2-40B4-BE49-F238E27FC236}">
                <a16:creationId xmlns:a16="http://schemas.microsoft.com/office/drawing/2014/main" id="{D7FE4704-344D-E452-B894-71AF3B5F9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904182" y="3895210"/>
            <a:ext cx="1081544" cy="108154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4">
            <a:extLst>
              <a:ext uri="{FF2B5EF4-FFF2-40B4-BE49-F238E27FC236}">
                <a16:creationId xmlns:a16="http://schemas.microsoft.com/office/drawing/2014/main" id="{57137AF8-FF23-ACC4-9D89-4967826BD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730157" y="1959086"/>
            <a:ext cx="1196752" cy="11967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0">
            <a:extLst>
              <a:ext uri="{FF2B5EF4-FFF2-40B4-BE49-F238E27FC236}">
                <a16:creationId xmlns:a16="http://schemas.microsoft.com/office/drawing/2014/main" id="{DE274302-77B9-2BB3-5E61-5E9BB3B00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5526436" y="1572711"/>
            <a:ext cx="1266255" cy="126625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2">
            <a:extLst>
              <a:ext uri="{FF2B5EF4-FFF2-40B4-BE49-F238E27FC236}">
                <a16:creationId xmlns:a16="http://schemas.microsoft.com/office/drawing/2014/main" id="{5A77C4CB-60A6-2306-FEDF-F34A05338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46315" y="3829959"/>
            <a:ext cx="1172194" cy="1172194"/>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49D3EBFF-6817-4F42-2011-3770CAB6CFA4}"/>
              </a:ext>
            </a:extLst>
          </p:cNvPr>
          <p:cNvCxnSpPr>
            <a:cxnSpLocks/>
            <a:stCxn id="37" idx="6"/>
            <a:endCxn id="32" idx="2"/>
          </p:cNvCxnSpPr>
          <p:nvPr/>
        </p:nvCxnSpPr>
        <p:spPr>
          <a:xfrm flipV="1">
            <a:off x="2711009" y="4187310"/>
            <a:ext cx="2420190" cy="228746"/>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3AE1685-AF45-E2C9-9404-C58029D99BF0}"/>
              </a:ext>
            </a:extLst>
          </p:cNvPr>
          <p:cNvCxnSpPr>
            <a:cxnSpLocks/>
            <a:stCxn id="32" idx="1"/>
            <a:endCxn id="33" idx="5"/>
          </p:cNvCxnSpPr>
          <p:nvPr/>
        </p:nvCxnSpPr>
        <p:spPr>
          <a:xfrm flipH="1" flipV="1">
            <a:off x="3784986" y="3178005"/>
            <a:ext cx="1633610" cy="361528"/>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DAB62A5-49F2-6CAC-52B8-2249CC56C0BC}"/>
              </a:ext>
            </a:extLst>
          </p:cNvPr>
          <p:cNvCxnSpPr>
            <a:cxnSpLocks/>
            <a:stCxn id="32" idx="7"/>
            <a:endCxn id="35" idx="3"/>
          </p:cNvCxnSpPr>
          <p:nvPr/>
        </p:nvCxnSpPr>
        <p:spPr>
          <a:xfrm flipV="1">
            <a:off x="6806272" y="3110447"/>
            <a:ext cx="1903796" cy="429086"/>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5795E868-95FD-D47D-BB8E-3F871A8C1F92}"/>
              </a:ext>
            </a:extLst>
          </p:cNvPr>
          <p:cNvCxnSpPr>
            <a:cxnSpLocks/>
            <a:stCxn id="32" idx="6"/>
            <a:endCxn id="38" idx="2"/>
          </p:cNvCxnSpPr>
          <p:nvPr/>
        </p:nvCxnSpPr>
        <p:spPr>
          <a:xfrm>
            <a:off x="7093669" y="4187310"/>
            <a:ext cx="2461327" cy="240823"/>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9523E58-E7CD-C931-BAC4-C22D37FE1B36}"/>
              </a:ext>
            </a:extLst>
          </p:cNvPr>
          <p:cNvCxnSpPr>
            <a:cxnSpLocks/>
            <a:stCxn id="36" idx="2"/>
            <a:endCxn id="32" idx="5"/>
          </p:cNvCxnSpPr>
          <p:nvPr/>
        </p:nvCxnSpPr>
        <p:spPr>
          <a:xfrm flipH="1" flipV="1">
            <a:off x="6806272" y="4835086"/>
            <a:ext cx="388902" cy="654306"/>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66C08EE-16A5-AA3B-12D6-04456E550FAC}"/>
              </a:ext>
            </a:extLst>
          </p:cNvPr>
          <p:cNvCxnSpPr>
            <a:cxnSpLocks/>
            <a:stCxn id="34" idx="6"/>
            <a:endCxn id="32" idx="3"/>
          </p:cNvCxnSpPr>
          <p:nvPr/>
        </p:nvCxnSpPr>
        <p:spPr>
          <a:xfrm flipV="1">
            <a:off x="5002388" y="4835086"/>
            <a:ext cx="416208" cy="673656"/>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56" name="Picture 55" descr="Logo&#10;&#10;Description automatically generated">
            <a:extLst>
              <a:ext uri="{FF2B5EF4-FFF2-40B4-BE49-F238E27FC236}">
                <a16:creationId xmlns:a16="http://schemas.microsoft.com/office/drawing/2014/main" id="{22FEABCD-B416-0F86-22F0-09589A29D86D}"/>
              </a:ext>
            </a:extLst>
          </p:cNvPr>
          <p:cNvPicPr>
            <a:picLocks noChangeAspect="1"/>
          </p:cNvPicPr>
          <p:nvPr/>
        </p:nvPicPr>
        <p:blipFill>
          <a:blip r:embed="rId7"/>
          <a:stretch>
            <a:fillRect/>
          </a:stretch>
        </p:blipFill>
        <p:spPr>
          <a:xfrm>
            <a:off x="5918637" y="3499208"/>
            <a:ext cx="387593" cy="387593"/>
          </a:xfrm>
          <a:prstGeom prst="rect">
            <a:avLst/>
          </a:prstGeom>
        </p:spPr>
      </p:pic>
      <p:pic>
        <p:nvPicPr>
          <p:cNvPr id="57" name="Picture 72">
            <a:extLst>
              <a:ext uri="{FF2B5EF4-FFF2-40B4-BE49-F238E27FC236}">
                <a16:creationId xmlns:a16="http://schemas.microsoft.com/office/drawing/2014/main" id="{6A7E781B-ECC1-015F-611B-7C51EE04C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669872" y="2087289"/>
            <a:ext cx="993294" cy="99329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8BA4C2F9-20A5-437C-ECC6-723902736E22}"/>
              </a:ext>
            </a:extLst>
          </p:cNvPr>
          <p:cNvSpPr txBox="1"/>
          <p:nvPr/>
        </p:nvSpPr>
        <p:spPr>
          <a:xfrm>
            <a:off x="5073155" y="969008"/>
            <a:ext cx="2031643"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Industrial</a:t>
            </a:r>
          </a:p>
        </p:txBody>
      </p:sp>
      <p:pic>
        <p:nvPicPr>
          <p:cNvPr id="60" name="Picture 50">
            <a:extLst>
              <a:ext uri="{FF2B5EF4-FFF2-40B4-BE49-F238E27FC236}">
                <a16:creationId xmlns:a16="http://schemas.microsoft.com/office/drawing/2014/main" id="{D385C40C-634B-D6BF-B66A-CC582B58FB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7516042" y="4952979"/>
            <a:ext cx="1145750" cy="1145750"/>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D2D2C599-A618-0A63-0300-7B001528257B}"/>
              </a:ext>
            </a:extLst>
          </p:cNvPr>
          <p:cNvCxnSpPr>
            <a:cxnSpLocks/>
            <a:stCxn id="32" idx="0"/>
            <a:endCxn id="58" idx="4"/>
          </p:cNvCxnSpPr>
          <p:nvPr/>
        </p:nvCxnSpPr>
        <p:spPr>
          <a:xfrm flipH="1" flipV="1">
            <a:off x="6108765" y="3042466"/>
            <a:ext cx="3669" cy="228749"/>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628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4F8A7-283C-4F39-AE0F-3860E5254315}"/>
              </a:ext>
            </a:extLst>
          </p:cNvPr>
          <p:cNvSpPr>
            <a:spLocks noGrp="1"/>
          </p:cNvSpPr>
          <p:nvPr>
            <p:ph type="title"/>
          </p:nvPr>
        </p:nvSpPr>
        <p:spPr/>
        <p:txBody>
          <a:bodyPr/>
          <a:lstStyle/>
          <a:p>
            <a:r>
              <a:rPr lang="en-US" dirty="0"/>
              <a:t>…Field Service Users</a:t>
            </a:r>
          </a:p>
        </p:txBody>
      </p:sp>
      <p:sp>
        <p:nvSpPr>
          <p:cNvPr id="32" name="Oval 31">
            <a:extLst>
              <a:ext uri="{FF2B5EF4-FFF2-40B4-BE49-F238E27FC236}">
                <a16:creationId xmlns:a16="http://schemas.microsoft.com/office/drawing/2014/main" id="{8754C79A-0A45-9D79-AB59-DFD435B4E02F}"/>
              </a:ext>
            </a:extLst>
          </p:cNvPr>
          <p:cNvSpPr/>
          <p:nvPr/>
        </p:nvSpPr>
        <p:spPr>
          <a:xfrm>
            <a:off x="5131123" y="3055201"/>
            <a:ext cx="1962470" cy="183218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chemeClr val="tx1">
                  <a:lumMod val="65000"/>
                  <a:lumOff val="35000"/>
                </a:schemeClr>
              </a:solidFill>
              <a:latin typeface="Source Sans Pro ExtraLight" panose="020B0403030403020204" pitchFamily="34" charset="0"/>
              <a:ea typeface="Source Sans Pro ExtraLight" panose="020B0403030403020204" pitchFamily="34" charset="0"/>
            </a:endParaRPr>
          </a:p>
          <a:p>
            <a:pPr algn="ctr"/>
            <a:endParaRPr lang="en-US" sz="1400"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endParaRPr lang="en-US" sz="1600" b="1" dirty="0">
              <a:solidFill>
                <a:schemeClr val="tx1">
                  <a:lumMod val="65000"/>
                  <a:lumOff val="35000"/>
                </a:schemeClr>
              </a:solidFill>
              <a:latin typeface="Source Sans Pro Light" panose="020B0503030403020204" pitchFamily="34" charset="0"/>
              <a:ea typeface="Source Sans Pro Light" panose="020B0503030403020204" pitchFamily="34" charset="0"/>
            </a:endParaRPr>
          </a:p>
          <a:p>
            <a:pPr algn="ctr"/>
            <a:r>
              <a:rPr lang="en-US" sz="1600" dirty="0">
                <a:solidFill>
                  <a:schemeClr val="tx1">
                    <a:lumMod val="65000"/>
                    <a:lumOff val="35000"/>
                  </a:schemeClr>
                </a:solidFill>
                <a:latin typeface="Proxima Nova" panose="02000506030000020004"/>
                <a:ea typeface="Source Sans Pro Light" panose="020B0503030403020204" pitchFamily="34" charset="0"/>
              </a:rPr>
              <a:t>SyteLine Equipment Rental &amp; Service</a:t>
            </a:r>
          </a:p>
          <a:p>
            <a:pPr algn="ctr"/>
            <a:endParaRPr lang="en-US" sz="1400" dirty="0">
              <a:solidFill>
                <a:schemeClr val="tx1">
                  <a:lumMod val="65000"/>
                  <a:lumOff val="35000"/>
                </a:schemeClr>
              </a:solidFill>
            </a:endParaRPr>
          </a:p>
        </p:txBody>
      </p:sp>
      <p:sp>
        <p:nvSpPr>
          <p:cNvPr id="33" name="Oval 32">
            <a:extLst>
              <a:ext uri="{FF2B5EF4-FFF2-40B4-BE49-F238E27FC236}">
                <a16:creationId xmlns:a16="http://schemas.microsoft.com/office/drawing/2014/main" id="{53532ABA-E560-0F9B-C336-7F47865F1B02}"/>
              </a:ext>
            </a:extLst>
          </p:cNvPr>
          <p:cNvSpPr/>
          <p:nvPr/>
        </p:nvSpPr>
        <p:spPr>
          <a:xfrm>
            <a:off x="3281641" y="1563724"/>
            <a:ext cx="1749287" cy="1719470"/>
          </a:xfrm>
          <a:prstGeom prst="ellipse">
            <a:avLst/>
          </a:prstGeom>
          <a:solidFill>
            <a:srgbClr val="9E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88A322-8F16-4746-93C7-72B6BBCDE02E}"/>
              </a:ext>
            </a:extLst>
          </p:cNvPr>
          <p:cNvSpPr/>
          <p:nvPr/>
        </p:nvSpPr>
        <p:spPr>
          <a:xfrm>
            <a:off x="3253101" y="4737907"/>
            <a:ext cx="1749287" cy="17194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D05C216-FB20-DDA5-FC4D-D227936512D8}"/>
              </a:ext>
            </a:extLst>
          </p:cNvPr>
          <p:cNvSpPr/>
          <p:nvPr/>
        </p:nvSpPr>
        <p:spPr>
          <a:xfrm>
            <a:off x="7234770" y="1553924"/>
            <a:ext cx="1749287" cy="17194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08722B-F0B9-5F9A-DDA7-AF1B4272F2AA}"/>
              </a:ext>
            </a:extLst>
          </p:cNvPr>
          <p:cNvSpPr/>
          <p:nvPr/>
        </p:nvSpPr>
        <p:spPr>
          <a:xfrm>
            <a:off x="7195174" y="4718557"/>
            <a:ext cx="1749287" cy="1719470"/>
          </a:xfrm>
          <a:prstGeom prst="ellipse">
            <a:avLst/>
          </a:prstGeom>
          <a:solidFill>
            <a:srgbClr val="9437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67C79A5-1077-DC0E-05CF-5C54DE8E76C6}"/>
              </a:ext>
            </a:extLst>
          </p:cNvPr>
          <p:cNvSpPr/>
          <p:nvPr/>
        </p:nvSpPr>
        <p:spPr>
          <a:xfrm>
            <a:off x="957153" y="3069359"/>
            <a:ext cx="1749287" cy="1719470"/>
          </a:xfrm>
          <a:prstGeom prst="ellipse">
            <a:avLst/>
          </a:prstGeom>
          <a:solidFill>
            <a:srgbClr val="FF8AD8">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E1DBEC2-321C-A03C-29AB-9E3DCF0618F0}"/>
              </a:ext>
            </a:extLst>
          </p:cNvPr>
          <p:cNvSpPr/>
          <p:nvPr/>
        </p:nvSpPr>
        <p:spPr>
          <a:xfrm>
            <a:off x="9535691" y="3055489"/>
            <a:ext cx="1749287" cy="171947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id="{A902F085-8360-74B4-7C26-F1A0408E3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591466" y="5050851"/>
            <a:ext cx="1093581" cy="10935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68F9B18-C0DE-6E05-9F55-BA355687896E}"/>
              </a:ext>
            </a:extLst>
          </p:cNvPr>
          <p:cNvSpPr txBox="1"/>
          <p:nvPr/>
        </p:nvSpPr>
        <p:spPr>
          <a:xfrm>
            <a:off x="2955602" y="4370280"/>
            <a:ext cx="2364750" cy="338554"/>
          </a:xfrm>
          <a:prstGeom prst="rect">
            <a:avLst/>
          </a:prstGeom>
          <a:noFill/>
        </p:spPr>
        <p:txBody>
          <a:bodyPr wrap="none" rtlCol="0">
            <a:spAutoFit/>
          </a:bodyPr>
          <a:lstStyle/>
          <a:p>
            <a:pPr algn="ctr"/>
            <a:r>
              <a:rPr lang="en-US" sz="1600" b="1" dirty="0">
                <a:latin typeface="Roboto" panose="02000000000000000000" pitchFamily="2" charset="0"/>
                <a:ea typeface="Roboto" panose="02000000000000000000" pitchFamily="2" charset="0"/>
              </a:rPr>
              <a:t>Oil/Gas/Energy/Utilities</a:t>
            </a:r>
          </a:p>
        </p:txBody>
      </p:sp>
      <p:sp>
        <p:nvSpPr>
          <p:cNvPr id="41" name="TextBox 40">
            <a:extLst>
              <a:ext uri="{FF2B5EF4-FFF2-40B4-BE49-F238E27FC236}">
                <a16:creationId xmlns:a16="http://schemas.microsoft.com/office/drawing/2014/main" id="{01F89968-F9D2-F8F5-DBC5-A074C3589A61}"/>
              </a:ext>
            </a:extLst>
          </p:cNvPr>
          <p:cNvSpPr txBox="1"/>
          <p:nvPr/>
        </p:nvSpPr>
        <p:spPr>
          <a:xfrm>
            <a:off x="9638328" y="2698028"/>
            <a:ext cx="1544012"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Manufacturing</a:t>
            </a:r>
          </a:p>
        </p:txBody>
      </p:sp>
      <p:sp>
        <p:nvSpPr>
          <p:cNvPr id="42" name="TextBox 41">
            <a:extLst>
              <a:ext uri="{FF2B5EF4-FFF2-40B4-BE49-F238E27FC236}">
                <a16:creationId xmlns:a16="http://schemas.microsoft.com/office/drawing/2014/main" id="{99EB6532-28C1-EA7D-86C2-8796DC15798C}"/>
              </a:ext>
            </a:extLst>
          </p:cNvPr>
          <p:cNvSpPr txBox="1"/>
          <p:nvPr/>
        </p:nvSpPr>
        <p:spPr>
          <a:xfrm>
            <a:off x="2852541" y="1215829"/>
            <a:ext cx="2545492"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Healthcare/Life Sciences</a:t>
            </a:r>
          </a:p>
        </p:txBody>
      </p:sp>
      <p:sp>
        <p:nvSpPr>
          <p:cNvPr id="43" name="TextBox 42">
            <a:extLst>
              <a:ext uri="{FF2B5EF4-FFF2-40B4-BE49-F238E27FC236}">
                <a16:creationId xmlns:a16="http://schemas.microsoft.com/office/drawing/2014/main" id="{9EB5E433-BF27-DDD9-CDE4-108449E812C0}"/>
              </a:ext>
            </a:extLst>
          </p:cNvPr>
          <p:cNvSpPr txBox="1"/>
          <p:nvPr/>
        </p:nvSpPr>
        <p:spPr>
          <a:xfrm>
            <a:off x="736583" y="2725219"/>
            <a:ext cx="2257458"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Building Management</a:t>
            </a:r>
          </a:p>
        </p:txBody>
      </p:sp>
      <p:sp>
        <p:nvSpPr>
          <p:cNvPr id="44" name="TextBox 43">
            <a:extLst>
              <a:ext uri="{FF2B5EF4-FFF2-40B4-BE49-F238E27FC236}">
                <a16:creationId xmlns:a16="http://schemas.microsoft.com/office/drawing/2014/main" id="{2DAA2DA5-469E-A647-AD7B-A2612D63C689}"/>
              </a:ext>
            </a:extLst>
          </p:cNvPr>
          <p:cNvSpPr txBox="1"/>
          <p:nvPr/>
        </p:nvSpPr>
        <p:spPr>
          <a:xfrm>
            <a:off x="7034208" y="4364569"/>
            <a:ext cx="2031643"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Transportation</a:t>
            </a:r>
          </a:p>
        </p:txBody>
      </p:sp>
      <p:sp>
        <p:nvSpPr>
          <p:cNvPr id="45" name="TextBox 44">
            <a:extLst>
              <a:ext uri="{FF2B5EF4-FFF2-40B4-BE49-F238E27FC236}">
                <a16:creationId xmlns:a16="http://schemas.microsoft.com/office/drawing/2014/main" id="{9C9EA72E-0C89-C69B-9B95-675A350F5300}"/>
              </a:ext>
            </a:extLst>
          </p:cNvPr>
          <p:cNvSpPr txBox="1"/>
          <p:nvPr/>
        </p:nvSpPr>
        <p:spPr>
          <a:xfrm>
            <a:off x="6949031" y="1211476"/>
            <a:ext cx="2336875" cy="338554"/>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rPr>
              <a:t>IT/Telecom</a:t>
            </a:r>
          </a:p>
        </p:txBody>
      </p:sp>
      <p:pic>
        <p:nvPicPr>
          <p:cNvPr id="46" name="Picture 40" descr="Automation, conveyor, factory, manufacturing, packing, picking, robot icon">
            <a:extLst>
              <a:ext uri="{FF2B5EF4-FFF2-40B4-BE49-F238E27FC236}">
                <a16:creationId xmlns:a16="http://schemas.microsoft.com/office/drawing/2014/main" id="{D7FE4704-344D-E452-B894-71AF3B5F9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877" y="3382301"/>
            <a:ext cx="1081544" cy="108154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4">
            <a:extLst>
              <a:ext uri="{FF2B5EF4-FFF2-40B4-BE49-F238E27FC236}">
                <a16:creationId xmlns:a16="http://schemas.microsoft.com/office/drawing/2014/main" id="{57137AF8-FF23-ACC4-9D89-4967826BD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544264" y="5039904"/>
            <a:ext cx="1115475" cy="11154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0">
            <a:extLst>
              <a:ext uri="{FF2B5EF4-FFF2-40B4-BE49-F238E27FC236}">
                <a16:creationId xmlns:a16="http://schemas.microsoft.com/office/drawing/2014/main" id="{DE274302-77B9-2BB3-5E61-5E9BB3B00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7441786" y="1705006"/>
            <a:ext cx="1335254" cy="13352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2">
            <a:extLst>
              <a:ext uri="{FF2B5EF4-FFF2-40B4-BE49-F238E27FC236}">
                <a16:creationId xmlns:a16="http://schemas.microsoft.com/office/drawing/2014/main" id="{5A77C4CB-60A6-2306-FEDF-F34A05338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41746" y="3342997"/>
            <a:ext cx="1172194" cy="1172194"/>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49D3EBFF-6817-4F42-2011-3770CAB6CFA4}"/>
              </a:ext>
            </a:extLst>
          </p:cNvPr>
          <p:cNvCxnSpPr>
            <a:cxnSpLocks/>
            <a:stCxn id="37" idx="6"/>
            <a:endCxn id="32" idx="2"/>
          </p:cNvCxnSpPr>
          <p:nvPr/>
        </p:nvCxnSpPr>
        <p:spPr>
          <a:xfrm>
            <a:off x="2706440" y="3929094"/>
            <a:ext cx="2424683" cy="42202"/>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3AE1685-AF45-E2C9-9404-C58029D99BF0}"/>
              </a:ext>
            </a:extLst>
          </p:cNvPr>
          <p:cNvCxnSpPr>
            <a:cxnSpLocks/>
            <a:endCxn id="33" idx="6"/>
          </p:cNvCxnSpPr>
          <p:nvPr/>
        </p:nvCxnSpPr>
        <p:spPr>
          <a:xfrm flipH="1" flipV="1">
            <a:off x="5030928" y="2423459"/>
            <a:ext cx="596792" cy="732655"/>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DAB62A5-49F2-6CAC-52B8-2249CC56C0BC}"/>
              </a:ext>
            </a:extLst>
          </p:cNvPr>
          <p:cNvCxnSpPr>
            <a:cxnSpLocks/>
            <a:endCxn id="35" idx="2"/>
          </p:cNvCxnSpPr>
          <p:nvPr/>
        </p:nvCxnSpPr>
        <p:spPr>
          <a:xfrm flipV="1">
            <a:off x="6595688" y="2413659"/>
            <a:ext cx="639082" cy="742455"/>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5795E868-95FD-D47D-BB8E-3F871A8C1F92}"/>
              </a:ext>
            </a:extLst>
          </p:cNvPr>
          <p:cNvCxnSpPr>
            <a:cxnSpLocks/>
            <a:endCxn id="38" idx="2"/>
          </p:cNvCxnSpPr>
          <p:nvPr/>
        </p:nvCxnSpPr>
        <p:spPr>
          <a:xfrm flipV="1">
            <a:off x="7093593" y="3915224"/>
            <a:ext cx="2442098" cy="92754"/>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9523E58-E7CD-C931-BAC4-C22D37FE1B36}"/>
              </a:ext>
            </a:extLst>
          </p:cNvPr>
          <p:cNvCxnSpPr>
            <a:cxnSpLocks/>
            <a:stCxn id="36" idx="2"/>
          </p:cNvCxnSpPr>
          <p:nvPr/>
        </p:nvCxnSpPr>
        <p:spPr>
          <a:xfrm flipH="1" flipV="1">
            <a:off x="6595688" y="4768794"/>
            <a:ext cx="599486" cy="809498"/>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66C08EE-16A5-AA3B-12D6-04456E550FAC}"/>
              </a:ext>
            </a:extLst>
          </p:cNvPr>
          <p:cNvCxnSpPr>
            <a:cxnSpLocks/>
            <a:stCxn id="34" idx="6"/>
          </p:cNvCxnSpPr>
          <p:nvPr/>
        </p:nvCxnSpPr>
        <p:spPr>
          <a:xfrm flipV="1">
            <a:off x="5002388" y="4775154"/>
            <a:ext cx="625332" cy="822488"/>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56" name="Picture 55" descr="Logo&#10;&#10;Description automatically generated">
            <a:extLst>
              <a:ext uri="{FF2B5EF4-FFF2-40B4-BE49-F238E27FC236}">
                <a16:creationId xmlns:a16="http://schemas.microsoft.com/office/drawing/2014/main" id="{22FEABCD-B416-0F86-22F0-09589A29D86D}"/>
              </a:ext>
            </a:extLst>
          </p:cNvPr>
          <p:cNvPicPr>
            <a:picLocks noChangeAspect="1"/>
          </p:cNvPicPr>
          <p:nvPr/>
        </p:nvPicPr>
        <p:blipFill>
          <a:blip r:embed="rId7"/>
          <a:stretch>
            <a:fillRect/>
          </a:stretch>
        </p:blipFill>
        <p:spPr>
          <a:xfrm>
            <a:off x="5918561" y="3283194"/>
            <a:ext cx="387593" cy="387593"/>
          </a:xfrm>
          <a:prstGeom prst="rect">
            <a:avLst/>
          </a:prstGeom>
        </p:spPr>
      </p:pic>
      <p:pic>
        <p:nvPicPr>
          <p:cNvPr id="57" name="Picture 72">
            <a:extLst>
              <a:ext uri="{FF2B5EF4-FFF2-40B4-BE49-F238E27FC236}">
                <a16:creationId xmlns:a16="http://schemas.microsoft.com/office/drawing/2014/main" id="{6A7E781B-ECC1-015F-611B-7C51EE04C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549719" y="1849365"/>
            <a:ext cx="1212617" cy="121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7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xfrm>
            <a:off x="997488" y="95317"/>
            <a:ext cx="10515600" cy="1325563"/>
          </a:xfrm>
          <a:prstGeom prst="rect">
            <a:avLst/>
          </a:prstGeom>
        </p:spPr>
        <p:txBody>
          <a:bodyPr/>
          <a:lstStyle/>
          <a:p>
            <a:r>
              <a:rPr dirty="0"/>
              <a:t>Competition</a:t>
            </a:r>
          </a:p>
        </p:txBody>
      </p:sp>
      <p:sp>
        <p:nvSpPr>
          <p:cNvPr id="236" name="Content Placeholder 2"/>
          <p:cNvSpPr txBox="1">
            <a:spLocks noGrp="1"/>
          </p:cNvSpPr>
          <p:nvPr>
            <p:ph type="body" idx="1"/>
          </p:nvPr>
        </p:nvSpPr>
        <p:spPr>
          <a:xfrm>
            <a:off x="838200" y="1978025"/>
            <a:ext cx="10515600" cy="4351338"/>
          </a:xfrm>
          <a:prstGeom prst="rect">
            <a:avLst/>
          </a:prstGeom>
        </p:spPr>
        <p:txBody>
          <a:bodyPr/>
          <a:lstStyle/>
          <a:p>
            <a:r>
              <a:rPr dirty="0"/>
              <a:t>Mostly legacy on-prem without funding to go MT cloud</a:t>
            </a:r>
          </a:p>
          <a:p>
            <a:r>
              <a:rPr lang="en-US" dirty="0"/>
              <a:t>Predominantly</a:t>
            </a:r>
            <a:r>
              <a:rPr dirty="0"/>
              <a:t> partner extensions of MS Dynamics legacy on-prem</a:t>
            </a:r>
          </a:p>
          <a:p>
            <a:r>
              <a:rPr dirty="0"/>
              <a:t>Lots of new start-up</a:t>
            </a:r>
            <a:r>
              <a:rPr lang="en-US" dirty="0"/>
              <a:t>s</a:t>
            </a:r>
            <a:r>
              <a:rPr dirty="0"/>
              <a:t> in MT cloud</a:t>
            </a:r>
          </a:p>
          <a:p>
            <a:r>
              <a:rPr dirty="0"/>
              <a:t>Point solutions requiring finance integration to QuickBooks or Dynamics accounting packages</a:t>
            </a:r>
          </a:p>
          <a:p>
            <a:r>
              <a:rPr dirty="0"/>
              <a:t>Getting stronger, established/recognized </a:t>
            </a:r>
            <a:r>
              <a:rPr lang="en-US" dirty="0"/>
              <a:t>industry </a:t>
            </a:r>
            <a:r>
              <a:rPr dirty="0"/>
              <a:t>names</a:t>
            </a:r>
          </a:p>
          <a:p>
            <a:r>
              <a:rPr dirty="0"/>
              <a:t>Expensive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8159A-AC30-46BF-8760-AEE52EE2DACF}"/>
              </a:ext>
            </a:extLst>
          </p:cNvPr>
          <p:cNvSpPr>
            <a:spLocks noGrp="1"/>
          </p:cNvSpPr>
          <p:nvPr>
            <p:ph type="title"/>
          </p:nvPr>
        </p:nvSpPr>
        <p:spPr>
          <a:xfrm>
            <a:off x="1027118" y="360936"/>
            <a:ext cx="10515600" cy="758249"/>
          </a:xfrm>
        </p:spPr>
        <p:txBody>
          <a:bodyPr/>
          <a:lstStyle/>
          <a:p>
            <a:r>
              <a:rPr lang="en-US" dirty="0"/>
              <a:t>Sales Approach</a:t>
            </a:r>
          </a:p>
        </p:txBody>
      </p:sp>
      <p:grpSp>
        <p:nvGrpSpPr>
          <p:cNvPr id="78" name="Group 77">
            <a:extLst>
              <a:ext uri="{FF2B5EF4-FFF2-40B4-BE49-F238E27FC236}">
                <a16:creationId xmlns:a16="http://schemas.microsoft.com/office/drawing/2014/main" id="{BB22D167-D53C-4AA9-8AF2-90BD3D757CE3}"/>
              </a:ext>
            </a:extLst>
          </p:cNvPr>
          <p:cNvGrpSpPr/>
          <p:nvPr/>
        </p:nvGrpSpPr>
        <p:grpSpPr>
          <a:xfrm>
            <a:off x="3030311" y="1448425"/>
            <a:ext cx="2005402" cy="4494232"/>
            <a:chOff x="3171390" y="1902393"/>
            <a:chExt cx="1555976" cy="3943159"/>
          </a:xfrm>
        </p:grpSpPr>
        <p:sp>
          <p:nvSpPr>
            <p:cNvPr id="40" name="Google Shape;642;p35">
              <a:extLst>
                <a:ext uri="{FF2B5EF4-FFF2-40B4-BE49-F238E27FC236}">
                  <a16:creationId xmlns:a16="http://schemas.microsoft.com/office/drawing/2014/main" id="{2F367890-8428-4288-A1A9-5E30F465E5B7}"/>
                </a:ext>
              </a:extLst>
            </p:cNvPr>
            <p:cNvSpPr/>
            <p:nvPr/>
          </p:nvSpPr>
          <p:spPr>
            <a:xfrm>
              <a:off x="3179273" y="2382867"/>
              <a:ext cx="1548093" cy="3462685"/>
            </a:xfrm>
            <a:custGeom>
              <a:avLst/>
              <a:gdLst/>
              <a:ahLst/>
              <a:cxnLst/>
              <a:rect l="l" t="t" r="r" b="b"/>
              <a:pathLst>
                <a:path w="13161" h="25237" extrusionOk="0">
                  <a:moveTo>
                    <a:pt x="0" y="0"/>
                  </a:moveTo>
                  <a:lnTo>
                    <a:pt x="0" y="21934"/>
                  </a:lnTo>
                  <a:lnTo>
                    <a:pt x="6581" y="25237"/>
                  </a:lnTo>
                  <a:lnTo>
                    <a:pt x="13161" y="21934"/>
                  </a:lnTo>
                  <a:lnTo>
                    <a:pt x="13161" y="0"/>
                  </a:lnTo>
                  <a:close/>
                </a:path>
              </a:pathLst>
            </a:custGeom>
            <a:solidFill>
              <a:schemeClr val="bg1">
                <a:lumMod val="50000"/>
                <a:alpha val="7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42" name="Google Shape;645;p35">
              <a:extLst>
                <a:ext uri="{FF2B5EF4-FFF2-40B4-BE49-F238E27FC236}">
                  <a16:creationId xmlns:a16="http://schemas.microsoft.com/office/drawing/2014/main" id="{C7DEAB4F-D0FC-483B-AFD3-027DDFA0834A}"/>
                </a:ext>
              </a:extLst>
            </p:cNvPr>
            <p:cNvSpPr txBox="1"/>
            <p:nvPr/>
          </p:nvSpPr>
          <p:spPr>
            <a:xfrm>
              <a:off x="3248415" y="4640429"/>
              <a:ext cx="1398300" cy="668850"/>
            </a:xfrm>
            <a:prstGeom prst="rect">
              <a:avLst/>
            </a:prstGeom>
            <a:noFill/>
            <a:ln>
              <a:noFill/>
            </a:ln>
          </p:spPr>
          <p:txBody>
            <a:bodyPr spcFirstLastPara="1" wrap="square" lIns="0" tIns="9275" rIns="0" bIns="0" anchor="ctr" anchorCtr="0">
              <a:noAutofit/>
            </a:bodyPr>
            <a:lstStyle/>
            <a:p>
              <a:pPr algn="ctr">
                <a:spcBef>
                  <a:spcPts val="500"/>
                </a:spcBef>
                <a:buClr>
                  <a:srgbClr val="000000"/>
                </a:buClr>
                <a:buFont typeface="Arial"/>
                <a:buNone/>
              </a:pPr>
              <a:r>
                <a:rPr lang="en" sz="1200" kern="0" dirty="0">
                  <a:solidFill>
                    <a:srgbClr val="FFFFFF"/>
                  </a:solidFill>
                  <a:latin typeface="Roboto"/>
                  <a:ea typeface="Roboto"/>
                  <a:cs typeface="Roboto"/>
                  <a:sym typeface="Roboto"/>
                </a:rPr>
                <a:t>Low hanging fruit</a:t>
              </a:r>
            </a:p>
            <a:p>
              <a:pPr algn="ctr">
                <a:spcBef>
                  <a:spcPts val="500"/>
                </a:spcBef>
                <a:buClr>
                  <a:srgbClr val="000000"/>
                </a:buClr>
                <a:buFont typeface="Arial"/>
                <a:buNone/>
              </a:pPr>
              <a:r>
                <a:rPr lang="en" sz="1200" kern="0" dirty="0">
                  <a:solidFill>
                    <a:srgbClr val="FFFFFF"/>
                  </a:solidFill>
                  <a:latin typeface="Roboto"/>
                  <a:ea typeface="Roboto"/>
                  <a:cs typeface="Roboto"/>
                  <a:sym typeface="Roboto"/>
                </a:rPr>
                <a:t>Customers in your backyard</a:t>
              </a:r>
              <a:endParaRPr sz="1200" kern="0" dirty="0">
                <a:solidFill>
                  <a:srgbClr val="FFFFFF"/>
                </a:solidFill>
                <a:latin typeface="Roboto"/>
                <a:ea typeface="Roboto"/>
                <a:cs typeface="Roboto"/>
                <a:sym typeface="Roboto"/>
              </a:endParaRPr>
            </a:p>
          </p:txBody>
        </p:sp>
        <p:sp>
          <p:nvSpPr>
            <p:cNvPr id="43" name="Google Shape;646;p35">
              <a:extLst>
                <a:ext uri="{FF2B5EF4-FFF2-40B4-BE49-F238E27FC236}">
                  <a16:creationId xmlns:a16="http://schemas.microsoft.com/office/drawing/2014/main" id="{6707D394-1E9C-47D9-B6AE-9FF63A43D5C4}"/>
                </a:ext>
              </a:extLst>
            </p:cNvPr>
            <p:cNvSpPr txBox="1"/>
            <p:nvPr/>
          </p:nvSpPr>
          <p:spPr>
            <a:xfrm>
              <a:off x="3244104" y="3583856"/>
              <a:ext cx="1413600" cy="474000"/>
            </a:xfrm>
            <a:prstGeom prst="rect">
              <a:avLst/>
            </a:prstGeom>
            <a:noFill/>
            <a:ln>
              <a:noFill/>
            </a:ln>
          </p:spPr>
          <p:txBody>
            <a:bodyPr spcFirstLastPara="1" wrap="square" lIns="0" tIns="81800" rIns="0" bIns="0" anchor="t" anchorCtr="0">
              <a:noAutofit/>
            </a:bodyPr>
            <a:lstStyle/>
            <a:p>
              <a:pPr algn="ctr">
                <a:buClr>
                  <a:srgbClr val="000000"/>
                </a:buClr>
                <a:buFont typeface="Arial"/>
                <a:buNone/>
              </a:pPr>
              <a:r>
                <a:rPr lang="en" sz="2400" kern="0" dirty="0">
                  <a:solidFill>
                    <a:srgbClr val="FFFFFF"/>
                  </a:solidFill>
                  <a:latin typeface="Fira Sans Extra Condensed Medium"/>
                  <a:ea typeface="Fira Sans Extra Condensed Medium"/>
                  <a:cs typeface="Fira Sans Extra Condensed Medium"/>
                  <a:sym typeface="Fira Sans Extra Condensed Medium"/>
                </a:rPr>
                <a:t>80/20 Rule</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48" name="Google Shape;657;p35">
              <a:extLst>
                <a:ext uri="{FF2B5EF4-FFF2-40B4-BE49-F238E27FC236}">
                  <a16:creationId xmlns:a16="http://schemas.microsoft.com/office/drawing/2014/main" id="{10FF715A-D63C-4AAF-9C7A-771E1A4F920E}"/>
                </a:ext>
              </a:extLst>
            </p:cNvPr>
            <p:cNvSpPr/>
            <p:nvPr/>
          </p:nvSpPr>
          <p:spPr>
            <a:xfrm>
              <a:off x="3171390" y="1902393"/>
              <a:ext cx="1552764" cy="425700"/>
            </a:xfrm>
            <a:prstGeom prst="rect">
              <a:avLst/>
            </a:prstGeom>
            <a:solidFill>
              <a:schemeClr val="bg1">
                <a:lumMod val="65000"/>
                <a:alpha val="40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9" name="Google Shape;658;p35">
              <a:extLst>
                <a:ext uri="{FF2B5EF4-FFF2-40B4-BE49-F238E27FC236}">
                  <a16:creationId xmlns:a16="http://schemas.microsoft.com/office/drawing/2014/main" id="{E82FE557-82E5-4CB2-ACAE-57BD3AE2D761}"/>
                </a:ext>
              </a:extLst>
            </p:cNvPr>
            <p:cNvSpPr/>
            <p:nvPr/>
          </p:nvSpPr>
          <p:spPr>
            <a:xfrm>
              <a:off x="3545383" y="2605681"/>
              <a:ext cx="810900" cy="810900"/>
            </a:xfrm>
            <a:prstGeom prst="ellipse">
              <a:avLst/>
            </a:prstGeom>
            <a:solidFill>
              <a:schemeClr val="bg1">
                <a:lumMod val="50000"/>
              </a:schemeClr>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FA6D88"/>
                </a:solidFill>
                <a:latin typeface="Arial"/>
                <a:cs typeface="Arial"/>
                <a:sym typeface="Arial"/>
              </a:endParaRPr>
            </a:p>
          </p:txBody>
        </p:sp>
        <p:pic>
          <p:nvPicPr>
            <p:cNvPr id="73" name="Picture 72" descr="Icon&#10;&#10;Description automatically generated">
              <a:extLst>
                <a:ext uri="{FF2B5EF4-FFF2-40B4-BE49-F238E27FC236}">
                  <a16:creationId xmlns:a16="http://schemas.microsoft.com/office/drawing/2014/main" id="{649F021C-95CF-4878-8271-205CF0D16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327" y="2660924"/>
              <a:ext cx="685692" cy="685692"/>
            </a:xfrm>
            <a:prstGeom prst="rect">
              <a:avLst/>
            </a:prstGeom>
          </p:spPr>
        </p:pic>
      </p:grpSp>
      <p:grpSp>
        <p:nvGrpSpPr>
          <p:cNvPr id="79" name="Group 78">
            <a:extLst>
              <a:ext uri="{FF2B5EF4-FFF2-40B4-BE49-F238E27FC236}">
                <a16:creationId xmlns:a16="http://schemas.microsoft.com/office/drawing/2014/main" id="{E5F18819-0303-4D06-883C-1A07D13EFD40}"/>
              </a:ext>
            </a:extLst>
          </p:cNvPr>
          <p:cNvGrpSpPr/>
          <p:nvPr/>
        </p:nvGrpSpPr>
        <p:grpSpPr>
          <a:xfrm>
            <a:off x="5166118" y="1448384"/>
            <a:ext cx="2001429" cy="4494272"/>
            <a:chOff x="5166118" y="1902358"/>
            <a:chExt cx="1552893" cy="3943194"/>
          </a:xfrm>
        </p:grpSpPr>
        <p:sp>
          <p:nvSpPr>
            <p:cNvPr id="41" name="Google Shape;643;p35">
              <a:extLst>
                <a:ext uri="{FF2B5EF4-FFF2-40B4-BE49-F238E27FC236}">
                  <a16:creationId xmlns:a16="http://schemas.microsoft.com/office/drawing/2014/main" id="{8CA95508-A2B3-4572-812D-7FFCD091075F}"/>
                </a:ext>
              </a:extLst>
            </p:cNvPr>
            <p:cNvSpPr/>
            <p:nvPr/>
          </p:nvSpPr>
          <p:spPr>
            <a:xfrm>
              <a:off x="5166118" y="2382867"/>
              <a:ext cx="1548328" cy="3462685"/>
            </a:xfrm>
            <a:custGeom>
              <a:avLst/>
              <a:gdLst/>
              <a:ahLst/>
              <a:cxnLst/>
              <a:rect l="l" t="t" r="r" b="b"/>
              <a:pathLst>
                <a:path w="13163" h="25237" extrusionOk="0">
                  <a:moveTo>
                    <a:pt x="1" y="0"/>
                  </a:moveTo>
                  <a:lnTo>
                    <a:pt x="1" y="21934"/>
                  </a:lnTo>
                  <a:lnTo>
                    <a:pt x="6582" y="25237"/>
                  </a:lnTo>
                  <a:lnTo>
                    <a:pt x="13162" y="21934"/>
                  </a:lnTo>
                  <a:lnTo>
                    <a:pt x="13162" y="0"/>
                  </a:lnTo>
                  <a:close/>
                </a:path>
              </a:pathLst>
            </a:custGeom>
            <a:solidFill>
              <a:srgbClr val="F7153B">
                <a:alpha val="7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44" name="Google Shape;647;p35">
              <a:extLst>
                <a:ext uri="{FF2B5EF4-FFF2-40B4-BE49-F238E27FC236}">
                  <a16:creationId xmlns:a16="http://schemas.microsoft.com/office/drawing/2014/main" id="{C3F8ABA3-9870-4209-A17B-8E72227B96EF}"/>
                </a:ext>
              </a:extLst>
            </p:cNvPr>
            <p:cNvSpPr txBox="1"/>
            <p:nvPr/>
          </p:nvSpPr>
          <p:spPr>
            <a:xfrm>
              <a:off x="5261486" y="4605267"/>
              <a:ext cx="1391700" cy="822944"/>
            </a:xfrm>
            <a:prstGeom prst="rect">
              <a:avLst/>
            </a:prstGeom>
            <a:noFill/>
            <a:ln>
              <a:noFill/>
            </a:ln>
          </p:spPr>
          <p:txBody>
            <a:bodyPr spcFirstLastPara="1" wrap="square" lIns="0" tIns="9275" rIns="0" bIns="0" anchor="ctr" anchorCtr="0">
              <a:noAutofit/>
            </a:bodyPr>
            <a:lstStyle/>
            <a:p>
              <a:pPr algn="ctr">
                <a:spcBef>
                  <a:spcPts val="500"/>
                </a:spcBef>
                <a:buClr>
                  <a:srgbClr val="000000"/>
                </a:buClr>
                <a:buFont typeface="Arial"/>
                <a:buNone/>
              </a:pPr>
              <a:r>
                <a:rPr lang="en" sz="1200" kern="0" dirty="0">
                  <a:solidFill>
                    <a:srgbClr val="FFFFFF"/>
                  </a:solidFill>
                  <a:latin typeface="Roboto"/>
                  <a:ea typeface="Roboto"/>
                  <a:cs typeface="Roboto"/>
                  <a:sym typeface="Roboto"/>
                </a:rPr>
                <a:t>Working deals with a need</a:t>
              </a:r>
              <a:endParaRPr sz="1200" kern="0" dirty="0">
                <a:solidFill>
                  <a:srgbClr val="FFFFFF"/>
                </a:solidFill>
                <a:latin typeface="Roboto"/>
                <a:ea typeface="Roboto"/>
                <a:cs typeface="Roboto"/>
                <a:sym typeface="Roboto"/>
              </a:endParaRPr>
            </a:p>
          </p:txBody>
        </p:sp>
        <p:sp>
          <p:nvSpPr>
            <p:cNvPr id="45" name="Google Shape;648;p35">
              <a:extLst>
                <a:ext uri="{FF2B5EF4-FFF2-40B4-BE49-F238E27FC236}">
                  <a16:creationId xmlns:a16="http://schemas.microsoft.com/office/drawing/2014/main" id="{6B2E190F-35D8-4B92-9A02-FFD3E1D2006E}"/>
                </a:ext>
              </a:extLst>
            </p:cNvPr>
            <p:cNvSpPr txBox="1"/>
            <p:nvPr/>
          </p:nvSpPr>
          <p:spPr>
            <a:xfrm>
              <a:off x="5227386" y="3583106"/>
              <a:ext cx="1413600" cy="475500"/>
            </a:xfrm>
            <a:prstGeom prst="rect">
              <a:avLst/>
            </a:prstGeom>
            <a:noFill/>
            <a:ln>
              <a:noFill/>
            </a:ln>
          </p:spPr>
          <p:txBody>
            <a:bodyPr spcFirstLastPara="1" wrap="square" lIns="0" tIns="81800" rIns="0" bIns="0" anchor="t" anchorCtr="0">
              <a:noAutofit/>
            </a:bodyPr>
            <a:lstStyle/>
            <a:p>
              <a:pPr algn="ctr">
                <a:buClr>
                  <a:srgbClr val="000000"/>
                </a:buClr>
                <a:buFont typeface="Arial"/>
                <a:buNone/>
              </a:pPr>
              <a:r>
                <a:rPr lang="en" sz="2400" kern="0" dirty="0">
                  <a:solidFill>
                    <a:srgbClr val="FFFFFF"/>
                  </a:solidFill>
                  <a:latin typeface="Fira Sans Extra Condensed Medium"/>
                  <a:ea typeface="Fira Sans Extra Condensed Medium"/>
                  <a:cs typeface="Fira Sans Extra Condensed Medium"/>
                  <a:sym typeface="Fira Sans Extra Condensed Medium"/>
                </a:rPr>
                <a:t>Current/ Future Deals</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50" name="Google Shape;659;p35">
              <a:extLst>
                <a:ext uri="{FF2B5EF4-FFF2-40B4-BE49-F238E27FC236}">
                  <a16:creationId xmlns:a16="http://schemas.microsoft.com/office/drawing/2014/main" id="{F822E4BB-092F-4BF1-8442-C26D526CEB8C}"/>
                </a:ext>
              </a:extLst>
            </p:cNvPr>
            <p:cNvSpPr/>
            <p:nvPr/>
          </p:nvSpPr>
          <p:spPr>
            <a:xfrm>
              <a:off x="5166247" y="1902358"/>
              <a:ext cx="1552764" cy="425700"/>
            </a:xfrm>
            <a:prstGeom prst="rect">
              <a:avLst/>
            </a:prstGeom>
            <a:solidFill>
              <a:srgbClr val="F7153B">
                <a:alpha val="4000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1" name="Google Shape;660;p35">
              <a:extLst>
                <a:ext uri="{FF2B5EF4-FFF2-40B4-BE49-F238E27FC236}">
                  <a16:creationId xmlns:a16="http://schemas.microsoft.com/office/drawing/2014/main" id="{FD1805F5-E207-437A-81A7-8E15B929C901}"/>
                </a:ext>
              </a:extLst>
            </p:cNvPr>
            <p:cNvSpPr/>
            <p:nvPr/>
          </p:nvSpPr>
          <p:spPr>
            <a:xfrm>
              <a:off x="5551886" y="2605681"/>
              <a:ext cx="810900" cy="810900"/>
            </a:xfrm>
            <a:prstGeom prst="ellipse">
              <a:avLst/>
            </a:prstGeom>
            <a:solidFill>
              <a:srgbClr val="F7153B"/>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468FDA"/>
                </a:solidFill>
                <a:latin typeface="Arial"/>
                <a:cs typeface="Arial"/>
                <a:sym typeface="Arial"/>
              </a:endParaRPr>
            </a:p>
          </p:txBody>
        </p:sp>
        <p:pic>
          <p:nvPicPr>
            <p:cNvPr id="75" name="Picture 74" descr="Icon&#10;&#10;Description automatically generated">
              <a:extLst>
                <a:ext uri="{FF2B5EF4-FFF2-40B4-BE49-F238E27FC236}">
                  <a16:creationId xmlns:a16="http://schemas.microsoft.com/office/drawing/2014/main" id="{75756E09-28AE-4669-90B6-3D36CFC38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921" y="2695649"/>
              <a:ext cx="615813" cy="615813"/>
            </a:xfrm>
            <a:prstGeom prst="rect">
              <a:avLst/>
            </a:prstGeom>
          </p:spPr>
        </p:pic>
      </p:grpSp>
      <p:grpSp>
        <p:nvGrpSpPr>
          <p:cNvPr id="80" name="Group 79">
            <a:extLst>
              <a:ext uri="{FF2B5EF4-FFF2-40B4-BE49-F238E27FC236}">
                <a16:creationId xmlns:a16="http://schemas.microsoft.com/office/drawing/2014/main" id="{BFC2373F-2E2D-468A-B7D0-E32C6E85FCFF}"/>
              </a:ext>
            </a:extLst>
          </p:cNvPr>
          <p:cNvGrpSpPr/>
          <p:nvPr/>
        </p:nvGrpSpPr>
        <p:grpSpPr>
          <a:xfrm>
            <a:off x="7290847" y="1448384"/>
            <a:ext cx="1995392" cy="4494272"/>
            <a:chOff x="7180501" y="1902358"/>
            <a:chExt cx="1548210" cy="3943194"/>
          </a:xfrm>
        </p:grpSpPr>
        <p:sp>
          <p:nvSpPr>
            <p:cNvPr id="39" name="Google Shape;641;p35">
              <a:extLst>
                <a:ext uri="{FF2B5EF4-FFF2-40B4-BE49-F238E27FC236}">
                  <a16:creationId xmlns:a16="http://schemas.microsoft.com/office/drawing/2014/main" id="{F5FFE511-7D42-4059-97AA-963ECB5B81C3}"/>
                </a:ext>
              </a:extLst>
            </p:cNvPr>
            <p:cNvSpPr/>
            <p:nvPr/>
          </p:nvSpPr>
          <p:spPr>
            <a:xfrm>
              <a:off x="7180501" y="2382867"/>
              <a:ext cx="1548210" cy="3462685"/>
            </a:xfrm>
            <a:custGeom>
              <a:avLst/>
              <a:gdLst/>
              <a:ahLst/>
              <a:cxnLst/>
              <a:rect l="l" t="t" r="r" b="b"/>
              <a:pathLst>
                <a:path w="13162" h="25237" extrusionOk="0">
                  <a:moveTo>
                    <a:pt x="0" y="0"/>
                  </a:moveTo>
                  <a:lnTo>
                    <a:pt x="0" y="21934"/>
                  </a:lnTo>
                  <a:lnTo>
                    <a:pt x="6581" y="25237"/>
                  </a:lnTo>
                  <a:lnTo>
                    <a:pt x="13161" y="21934"/>
                  </a:lnTo>
                  <a:lnTo>
                    <a:pt x="13161" y="0"/>
                  </a:lnTo>
                  <a:close/>
                </a:path>
              </a:pathLst>
            </a:custGeom>
            <a:solidFill>
              <a:srgbClr val="1258A4">
                <a:alpha val="7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46" name="Google Shape;649;p35">
              <a:extLst>
                <a:ext uri="{FF2B5EF4-FFF2-40B4-BE49-F238E27FC236}">
                  <a16:creationId xmlns:a16="http://schemas.microsoft.com/office/drawing/2014/main" id="{BDA57093-DA9F-4933-8C62-29BFFCED088D}"/>
                </a:ext>
              </a:extLst>
            </p:cNvPr>
            <p:cNvSpPr txBox="1"/>
            <p:nvPr/>
          </p:nvSpPr>
          <p:spPr>
            <a:xfrm>
              <a:off x="7252644" y="4600767"/>
              <a:ext cx="1391700" cy="708512"/>
            </a:xfrm>
            <a:prstGeom prst="rect">
              <a:avLst/>
            </a:prstGeom>
            <a:noFill/>
            <a:ln>
              <a:noFill/>
            </a:ln>
          </p:spPr>
          <p:txBody>
            <a:bodyPr spcFirstLastPara="1" wrap="square" lIns="0" tIns="9275" rIns="0" bIns="0" anchor="ctr" anchorCtr="0">
              <a:noAutofit/>
            </a:bodyPr>
            <a:lstStyle/>
            <a:p>
              <a:pPr algn="ctr">
                <a:spcBef>
                  <a:spcPts val="500"/>
                </a:spcBef>
                <a:buClr>
                  <a:srgbClr val="000000"/>
                </a:buClr>
                <a:buFont typeface="Arial"/>
                <a:buNone/>
              </a:pPr>
              <a:r>
                <a:rPr lang="en" sz="1200" kern="0" dirty="0">
                  <a:solidFill>
                    <a:srgbClr val="FFFFFF"/>
                  </a:solidFill>
                  <a:latin typeface="Roboto"/>
                  <a:ea typeface="Roboto"/>
                  <a:cs typeface="Roboto"/>
                  <a:sym typeface="Roboto"/>
                </a:rPr>
                <a:t>Selling to the rental and construction markets</a:t>
              </a:r>
              <a:endParaRPr sz="1200" kern="0" dirty="0">
                <a:solidFill>
                  <a:srgbClr val="FFFFFF"/>
                </a:solidFill>
                <a:latin typeface="Roboto"/>
                <a:ea typeface="Roboto"/>
                <a:cs typeface="Roboto"/>
                <a:sym typeface="Roboto"/>
              </a:endParaRPr>
            </a:p>
          </p:txBody>
        </p:sp>
        <p:sp>
          <p:nvSpPr>
            <p:cNvPr id="47" name="Google Shape;650;p35">
              <a:extLst>
                <a:ext uri="{FF2B5EF4-FFF2-40B4-BE49-F238E27FC236}">
                  <a16:creationId xmlns:a16="http://schemas.microsoft.com/office/drawing/2014/main" id="{7719A722-1E99-497B-A475-FF116FDF2F64}"/>
                </a:ext>
              </a:extLst>
            </p:cNvPr>
            <p:cNvSpPr txBox="1"/>
            <p:nvPr/>
          </p:nvSpPr>
          <p:spPr>
            <a:xfrm>
              <a:off x="7241695" y="3583856"/>
              <a:ext cx="1413600" cy="474000"/>
            </a:xfrm>
            <a:prstGeom prst="rect">
              <a:avLst/>
            </a:prstGeom>
            <a:noFill/>
            <a:ln>
              <a:noFill/>
            </a:ln>
          </p:spPr>
          <p:txBody>
            <a:bodyPr spcFirstLastPara="1" wrap="square" lIns="0" tIns="81800" rIns="0" bIns="0" anchor="t" anchorCtr="0">
              <a:noAutofit/>
            </a:bodyPr>
            <a:lstStyle/>
            <a:p>
              <a:pPr algn="ctr">
                <a:buClr>
                  <a:srgbClr val="000000"/>
                </a:buClr>
                <a:buFont typeface="Arial"/>
                <a:buNone/>
              </a:pPr>
              <a:r>
                <a:rPr lang="en" sz="2400" kern="0" dirty="0">
                  <a:solidFill>
                    <a:srgbClr val="FFFFFF"/>
                  </a:solidFill>
                  <a:latin typeface="Fira Sans Extra Condensed Medium"/>
                  <a:ea typeface="Fira Sans Extra Condensed Medium"/>
                  <a:cs typeface="Fira Sans Extra Condensed Medium"/>
                  <a:sym typeface="Fira Sans Extra Condensed Medium"/>
                </a:rPr>
                <a:t>Vertical</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52" name="Google Shape;661;p35">
              <a:extLst>
                <a:ext uri="{FF2B5EF4-FFF2-40B4-BE49-F238E27FC236}">
                  <a16:creationId xmlns:a16="http://schemas.microsoft.com/office/drawing/2014/main" id="{637B0F8E-D992-440F-B89D-FB964E1A28CF}"/>
                </a:ext>
              </a:extLst>
            </p:cNvPr>
            <p:cNvSpPr/>
            <p:nvPr/>
          </p:nvSpPr>
          <p:spPr>
            <a:xfrm>
              <a:off x="7180501" y="1902358"/>
              <a:ext cx="1540325" cy="425700"/>
            </a:xfrm>
            <a:prstGeom prst="rect">
              <a:avLst/>
            </a:prstGeom>
            <a:solidFill>
              <a:srgbClr val="4C8BD8">
                <a:alpha val="4000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53" name="Google Shape;662;p35">
              <a:extLst>
                <a:ext uri="{FF2B5EF4-FFF2-40B4-BE49-F238E27FC236}">
                  <a16:creationId xmlns:a16="http://schemas.microsoft.com/office/drawing/2014/main" id="{1C1BA388-4385-4EAE-A6F9-BB254F523A1F}"/>
                </a:ext>
              </a:extLst>
            </p:cNvPr>
            <p:cNvSpPr/>
            <p:nvPr/>
          </p:nvSpPr>
          <p:spPr>
            <a:xfrm>
              <a:off x="7543048" y="2605681"/>
              <a:ext cx="810900" cy="810900"/>
            </a:xfrm>
            <a:prstGeom prst="ellipse">
              <a:avLst/>
            </a:prstGeom>
            <a:solidFill>
              <a:srgbClr val="1258A4"/>
            </a:solidFill>
            <a:ln>
              <a:noFill/>
            </a:ln>
          </p:spPr>
          <p:txBody>
            <a:bodyPr spcFirstLastPara="1" wrap="square" lIns="91425" tIns="91425" rIns="91425" bIns="91425" anchor="ctr" anchorCtr="0">
              <a:noAutofit/>
            </a:bodyPr>
            <a:lstStyle/>
            <a:p>
              <a:pPr algn="ctr">
                <a:buClr>
                  <a:srgbClr val="000000"/>
                </a:buClr>
                <a:buFont typeface="Arial"/>
                <a:buNone/>
              </a:pPr>
              <a:endParaRPr sz="1400" kern="0" dirty="0">
                <a:solidFill>
                  <a:srgbClr val="2CB6C9"/>
                </a:solidFill>
                <a:latin typeface="Arial"/>
                <a:cs typeface="Arial"/>
                <a:sym typeface="Arial"/>
              </a:endParaRPr>
            </a:p>
          </p:txBody>
        </p:sp>
        <p:pic>
          <p:nvPicPr>
            <p:cNvPr id="77" name="Picture 76" descr="Icon&#10;&#10;Description automatically generated">
              <a:extLst>
                <a:ext uri="{FF2B5EF4-FFF2-40B4-BE49-F238E27FC236}">
                  <a16:creationId xmlns:a16="http://schemas.microsoft.com/office/drawing/2014/main" id="{3F5775BE-0976-4C33-BC76-BFBCD7694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743" y="2695649"/>
              <a:ext cx="616847" cy="616847"/>
            </a:xfrm>
            <a:prstGeom prst="rect">
              <a:avLst/>
            </a:prstGeom>
          </p:spPr>
        </p:pic>
      </p:grpSp>
    </p:spTree>
    <p:extLst>
      <p:ext uri="{BB962C8B-B14F-4D97-AF65-F5344CB8AC3E}">
        <p14:creationId xmlns:p14="http://schemas.microsoft.com/office/powerpoint/2010/main" val="266940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88C3-E7F7-4A81-8027-69463A26CB43}"/>
              </a:ext>
            </a:extLst>
          </p:cNvPr>
          <p:cNvSpPr>
            <a:spLocks noGrp="1"/>
          </p:cNvSpPr>
          <p:nvPr>
            <p:ph type="title"/>
          </p:nvPr>
        </p:nvSpPr>
        <p:spPr>
          <a:xfrm>
            <a:off x="1031240" y="396948"/>
            <a:ext cx="10515600" cy="758249"/>
          </a:xfrm>
        </p:spPr>
        <p:txBody>
          <a:bodyPr/>
          <a:lstStyle/>
          <a:p>
            <a:r>
              <a:rPr lang="en-US" dirty="0"/>
              <a:t>Sales</a:t>
            </a:r>
          </a:p>
        </p:txBody>
      </p:sp>
      <p:sp>
        <p:nvSpPr>
          <p:cNvPr id="3" name="Content Placeholder 2">
            <a:extLst>
              <a:ext uri="{FF2B5EF4-FFF2-40B4-BE49-F238E27FC236}">
                <a16:creationId xmlns:a16="http://schemas.microsoft.com/office/drawing/2014/main" id="{0D3A6137-EF81-4B01-AEFF-44122309A789}"/>
              </a:ext>
            </a:extLst>
          </p:cNvPr>
          <p:cNvSpPr>
            <a:spLocks noGrp="1"/>
          </p:cNvSpPr>
          <p:nvPr>
            <p:ph idx="1"/>
          </p:nvPr>
        </p:nvSpPr>
        <p:spPr>
          <a:xfrm>
            <a:off x="1780162" y="1342319"/>
            <a:ext cx="7062281" cy="4747195"/>
          </a:xfrm>
        </p:spPr>
        <p:txBody>
          <a:bodyPr>
            <a:normAutofit/>
          </a:bodyPr>
          <a:lstStyle/>
          <a:p>
            <a:pPr marL="0" indent="0">
              <a:lnSpc>
                <a:spcPct val="100000"/>
              </a:lnSpc>
              <a:buNone/>
            </a:pPr>
            <a:r>
              <a:rPr lang="en-US" dirty="0"/>
              <a:t>Demos for Existing Customers</a:t>
            </a:r>
          </a:p>
          <a:p>
            <a:pPr>
              <a:lnSpc>
                <a:spcPct val="100000"/>
              </a:lnSpc>
            </a:pPr>
            <a:r>
              <a:rPr lang="en-US" dirty="0"/>
              <a:t>20 min – Discovery</a:t>
            </a:r>
          </a:p>
          <a:p>
            <a:pPr>
              <a:lnSpc>
                <a:spcPct val="100000"/>
              </a:lnSpc>
            </a:pPr>
            <a:r>
              <a:rPr lang="en-US" dirty="0"/>
              <a:t>30 min – Demo</a:t>
            </a:r>
          </a:p>
          <a:p>
            <a:pPr marL="0" indent="0">
              <a:lnSpc>
                <a:spcPct val="100000"/>
              </a:lnSpc>
              <a:buNone/>
            </a:pPr>
            <a:r>
              <a:rPr lang="en-US" dirty="0"/>
              <a:t>Demos for Rental Companies</a:t>
            </a:r>
          </a:p>
          <a:p>
            <a:pPr>
              <a:lnSpc>
                <a:spcPct val="100000"/>
              </a:lnSpc>
            </a:pPr>
            <a:r>
              <a:rPr lang="en-US" dirty="0"/>
              <a:t>30 min - Discovery</a:t>
            </a:r>
          </a:p>
          <a:p>
            <a:pPr>
              <a:lnSpc>
                <a:spcPct val="100000"/>
              </a:lnSpc>
            </a:pPr>
            <a:r>
              <a:rPr lang="en-US" dirty="0"/>
              <a:t>60 min – Demo</a:t>
            </a:r>
          </a:p>
          <a:p>
            <a:pPr marL="0" indent="0">
              <a:lnSpc>
                <a:spcPct val="100000"/>
              </a:lnSpc>
              <a:buNone/>
            </a:pPr>
            <a:r>
              <a:rPr lang="en-US" dirty="0"/>
              <a:t>Feature Key Requests</a:t>
            </a:r>
          </a:p>
          <a:p>
            <a:pPr marL="0" indent="0">
              <a:lnSpc>
                <a:spcPct val="100000"/>
              </a:lnSpc>
              <a:buNone/>
            </a:pPr>
            <a:endParaRPr lang="en-US" sz="1100" dirty="0"/>
          </a:p>
          <a:p>
            <a:pPr marL="0" indent="0">
              <a:buNone/>
            </a:pPr>
            <a:r>
              <a:rPr lang="en-US" sz="2400" dirty="0">
                <a:hlinkClick r:id="rId2"/>
              </a:rPr>
              <a:t>ChristinaM@quadkor.com</a:t>
            </a:r>
            <a:endParaRPr lang="en-US" sz="2400" i="0" dirty="0">
              <a:solidFill>
                <a:srgbClr val="333333"/>
              </a:solidFill>
              <a:effectLst/>
              <a:latin typeface="Open Sans" panose="020B0606030504020204" pitchFamily="34" charset="0"/>
            </a:endParaRPr>
          </a:p>
          <a:p>
            <a:endParaRPr lang="en-US" dirty="0"/>
          </a:p>
        </p:txBody>
      </p:sp>
      <p:pic>
        <p:nvPicPr>
          <p:cNvPr id="5" name="Picture 4" descr="A group of people looking at a computer&#10;&#10;Description automatically generated">
            <a:extLst>
              <a:ext uri="{FF2B5EF4-FFF2-40B4-BE49-F238E27FC236}">
                <a16:creationId xmlns:a16="http://schemas.microsoft.com/office/drawing/2014/main" id="{734441BD-408E-2D80-872C-CC03845F1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0"/>
            <a:ext cx="4572000" cy="6858000"/>
          </a:xfrm>
          <a:prstGeom prst="rect">
            <a:avLst/>
          </a:prstGeom>
        </p:spPr>
      </p:pic>
    </p:spTree>
    <p:extLst>
      <p:ext uri="{BB962C8B-B14F-4D97-AF65-F5344CB8AC3E}">
        <p14:creationId xmlns:p14="http://schemas.microsoft.com/office/powerpoint/2010/main" val="135723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C42D-4262-4B13-91DF-E95F03E5803F}"/>
              </a:ext>
            </a:extLst>
          </p:cNvPr>
          <p:cNvSpPr>
            <a:spLocks noGrp="1"/>
          </p:cNvSpPr>
          <p:nvPr>
            <p:ph type="title"/>
          </p:nvPr>
        </p:nvSpPr>
        <p:spPr>
          <a:xfrm>
            <a:off x="1010920" y="384397"/>
            <a:ext cx="10515600" cy="758249"/>
          </a:xfrm>
        </p:spPr>
        <p:txBody>
          <a:bodyPr/>
          <a:lstStyle/>
          <a:p>
            <a:r>
              <a:rPr lang="en-US" dirty="0"/>
              <a:t>Training</a:t>
            </a:r>
          </a:p>
        </p:txBody>
      </p:sp>
      <p:sp>
        <p:nvSpPr>
          <p:cNvPr id="3" name="Content Placeholder 2">
            <a:extLst>
              <a:ext uri="{FF2B5EF4-FFF2-40B4-BE49-F238E27FC236}">
                <a16:creationId xmlns:a16="http://schemas.microsoft.com/office/drawing/2014/main" id="{FD04B83B-4DAA-48E8-91E9-A15CDE90C748}"/>
              </a:ext>
            </a:extLst>
          </p:cNvPr>
          <p:cNvSpPr>
            <a:spLocks noGrp="1"/>
          </p:cNvSpPr>
          <p:nvPr>
            <p:ph idx="1"/>
          </p:nvPr>
        </p:nvSpPr>
        <p:spPr>
          <a:xfrm>
            <a:off x="1010920" y="1715512"/>
            <a:ext cx="4920542" cy="4533170"/>
          </a:xfrm>
        </p:spPr>
        <p:txBody>
          <a:bodyPr/>
          <a:lstStyle/>
          <a:p>
            <a:r>
              <a:rPr lang="en-US" dirty="0"/>
              <a:t>BDRs/Sales</a:t>
            </a:r>
          </a:p>
          <a:p>
            <a:pPr lvl="1"/>
            <a:r>
              <a:rPr lang="en-US" dirty="0"/>
              <a:t>Scripts</a:t>
            </a:r>
          </a:p>
          <a:p>
            <a:pPr lvl="1"/>
            <a:r>
              <a:rPr lang="en-US" dirty="0"/>
              <a:t>Email and social media content (as developed)</a:t>
            </a:r>
          </a:p>
          <a:p>
            <a:pPr lvl="1"/>
            <a:r>
              <a:rPr lang="en-US" dirty="0"/>
              <a:t>Detailed overview</a:t>
            </a:r>
            <a:r>
              <a:rPr lang="en-US" i="1" dirty="0"/>
              <a:t> </a:t>
            </a:r>
            <a:r>
              <a:rPr lang="en-US" dirty="0"/>
              <a:t>of industry pack</a:t>
            </a:r>
          </a:p>
          <a:p>
            <a:pPr lvl="1"/>
            <a:endParaRPr lang="en-US" dirty="0"/>
          </a:p>
        </p:txBody>
      </p:sp>
      <p:sp>
        <p:nvSpPr>
          <p:cNvPr id="4" name="Content Placeholder 2">
            <a:extLst>
              <a:ext uri="{FF2B5EF4-FFF2-40B4-BE49-F238E27FC236}">
                <a16:creationId xmlns:a16="http://schemas.microsoft.com/office/drawing/2014/main" id="{94E37E27-03F8-469E-5206-F06B553668D8}"/>
              </a:ext>
            </a:extLst>
          </p:cNvPr>
          <p:cNvSpPr txBox="1">
            <a:spLocks/>
          </p:cNvSpPr>
          <p:nvPr/>
        </p:nvSpPr>
        <p:spPr>
          <a:xfrm>
            <a:off x="5872884" y="1715512"/>
            <a:ext cx="4920542" cy="4533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3B3838"/>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3B3838"/>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3B3838"/>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Solution Consultants</a:t>
            </a:r>
          </a:p>
          <a:p>
            <a:pPr lvl="1"/>
            <a:r>
              <a:rPr lang="en-US" dirty="0"/>
              <a:t>In-depth training</a:t>
            </a:r>
          </a:p>
          <a:p>
            <a:pPr lvl="1"/>
            <a:endParaRPr lang="en-US" dirty="0"/>
          </a:p>
          <a:p>
            <a:pPr lvl="1"/>
            <a:endParaRPr lang="en-US" dirty="0"/>
          </a:p>
        </p:txBody>
      </p:sp>
    </p:spTree>
    <p:extLst>
      <p:ext uri="{BB962C8B-B14F-4D97-AF65-F5344CB8AC3E}">
        <p14:creationId xmlns:p14="http://schemas.microsoft.com/office/powerpoint/2010/main" val="647739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84E249-22B7-471A-941D-9F6C71ABE87F}"/>
              </a:ext>
            </a:extLst>
          </p:cNvPr>
          <p:cNvSpPr txBox="1">
            <a:spLocks/>
          </p:cNvSpPr>
          <p:nvPr/>
        </p:nvSpPr>
        <p:spPr>
          <a:xfrm>
            <a:off x="1097876" y="398266"/>
            <a:ext cx="9605682" cy="758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2">
                    <a:lumMod val="25000"/>
                  </a:schemeClr>
                </a:solidFill>
                <a:latin typeface="+mj-lt"/>
                <a:ea typeface="+mj-ea"/>
                <a:cs typeface="+mj-cs"/>
              </a:defRPr>
            </a:lvl1pPr>
          </a:lstStyle>
          <a:p>
            <a:r>
              <a:rPr lang="en-US" dirty="0">
                <a:latin typeface="Proxima Nova" panose="02000506030000020004" pitchFamily="50" charset="0"/>
              </a:rPr>
              <a:t>Full Disclaimer</a:t>
            </a:r>
          </a:p>
        </p:txBody>
      </p:sp>
      <p:sp>
        <p:nvSpPr>
          <p:cNvPr id="5" name="Content Placeholder 2">
            <a:extLst>
              <a:ext uri="{FF2B5EF4-FFF2-40B4-BE49-F238E27FC236}">
                <a16:creationId xmlns:a16="http://schemas.microsoft.com/office/drawing/2014/main" id="{0FECB1ED-F1C4-4B2C-8DBD-AB1DA208EEE8}"/>
              </a:ext>
            </a:extLst>
          </p:cNvPr>
          <p:cNvSpPr>
            <a:spLocks noGrp="1"/>
          </p:cNvSpPr>
          <p:nvPr>
            <p:ph idx="1"/>
          </p:nvPr>
        </p:nvSpPr>
        <p:spPr>
          <a:xfrm>
            <a:off x="1097876" y="1644633"/>
            <a:ext cx="10281324" cy="3943049"/>
          </a:xfrm>
        </p:spPr>
        <p:txBody>
          <a:bodyPr>
            <a:normAutofit/>
          </a:bodyPr>
          <a:lstStyle/>
          <a:p>
            <a:pPr marL="0" indent="0">
              <a:lnSpc>
                <a:spcPct val="100000"/>
              </a:lnSpc>
              <a:buNone/>
            </a:pPr>
            <a:r>
              <a:rPr lang="en-US" sz="2000" dirty="0">
                <a:latin typeface="Roboto" panose="02000000000000000000" pitchFamily="2" charset="0"/>
                <a:ea typeface="Roboto" panose="02000000000000000000" pitchFamily="2" charset="0"/>
                <a:cs typeface="Arial" panose="020B0604020202020204" pitchFamily="34" charset="0"/>
              </a:rPr>
              <a:t>This information reflects the direction QuadKor/Infor® may take with regard to the products or services described herein, all of which is subject to change without notice. This information is not a commitment to you in any way and you should not rely on any content herein in making any decision. QuadKor/Infor is not committing to develop or deliver any specified enhancement, upgrade, product, service or functionality, even if such is described herein. Many factors can affect Infor’s product development plans and the nature, content and timing of future product releases, all of which remain in the sole discretion of QuadKor/Infor. This information, in whole or in part, may not be incorporated into any agreement. QuadKor/Infor expressly disclaims any liability with respect to this presentation.</a:t>
            </a:r>
          </a:p>
        </p:txBody>
      </p:sp>
    </p:spTree>
    <p:extLst>
      <p:ext uri="{BB962C8B-B14F-4D97-AF65-F5344CB8AC3E}">
        <p14:creationId xmlns:p14="http://schemas.microsoft.com/office/powerpoint/2010/main" val="168534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45B2-B783-0095-CE2A-F3F16934D602}"/>
              </a:ext>
            </a:extLst>
          </p:cNvPr>
          <p:cNvSpPr>
            <a:spLocks noGrp="1"/>
          </p:cNvSpPr>
          <p:nvPr>
            <p:ph type="title"/>
          </p:nvPr>
        </p:nvSpPr>
        <p:spPr/>
        <p:txBody>
          <a:bodyPr/>
          <a:lstStyle/>
          <a:p>
            <a:r>
              <a:rPr lang="en-US" dirty="0"/>
              <a:t>Sales Scripts</a:t>
            </a:r>
          </a:p>
        </p:txBody>
      </p:sp>
      <p:sp>
        <p:nvSpPr>
          <p:cNvPr id="3" name="Content Placeholder 2">
            <a:extLst>
              <a:ext uri="{FF2B5EF4-FFF2-40B4-BE49-F238E27FC236}">
                <a16:creationId xmlns:a16="http://schemas.microsoft.com/office/drawing/2014/main" id="{3FD53EAF-64EB-DBBE-BADC-3B2C24324CF9}"/>
              </a:ext>
            </a:extLst>
          </p:cNvPr>
          <p:cNvSpPr>
            <a:spLocks noGrp="1"/>
          </p:cNvSpPr>
          <p:nvPr>
            <p:ph idx="1"/>
          </p:nvPr>
        </p:nvSpPr>
        <p:spPr/>
        <p:txBody>
          <a:bodyPr/>
          <a:lstStyle/>
          <a:p>
            <a:r>
              <a:rPr lang="en-US" dirty="0">
                <a:hlinkClick r:id="rId2"/>
              </a:rPr>
              <a:t>https://www.quadkor.com/wp-content/uploads/2022/06/Rental-Service-BDR-Scripts-060222.xlsx</a:t>
            </a:r>
            <a:endParaRPr lang="en-US" dirty="0"/>
          </a:p>
          <a:p>
            <a:endParaRPr lang="en-US" dirty="0"/>
          </a:p>
        </p:txBody>
      </p:sp>
    </p:spTree>
    <p:extLst>
      <p:ext uri="{BB962C8B-B14F-4D97-AF65-F5344CB8AC3E}">
        <p14:creationId xmlns:p14="http://schemas.microsoft.com/office/powerpoint/2010/main" val="371893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8159A-AC30-46BF-8760-AEE52EE2DACF}"/>
              </a:ext>
            </a:extLst>
          </p:cNvPr>
          <p:cNvSpPr>
            <a:spLocks noGrp="1"/>
          </p:cNvSpPr>
          <p:nvPr>
            <p:ph type="title"/>
          </p:nvPr>
        </p:nvSpPr>
        <p:spPr>
          <a:xfrm>
            <a:off x="1010920" y="377914"/>
            <a:ext cx="10515600" cy="758249"/>
          </a:xfrm>
        </p:spPr>
        <p:txBody>
          <a:bodyPr/>
          <a:lstStyle/>
          <a:p>
            <a:r>
              <a:rPr lang="en-US" dirty="0"/>
              <a:t>Marketing Kit</a:t>
            </a:r>
          </a:p>
        </p:txBody>
      </p:sp>
      <p:sp>
        <p:nvSpPr>
          <p:cNvPr id="6" name="Content Placeholder 5">
            <a:extLst>
              <a:ext uri="{FF2B5EF4-FFF2-40B4-BE49-F238E27FC236}">
                <a16:creationId xmlns:a16="http://schemas.microsoft.com/office/drawing/2014/main" id="{220B262E-17AA-4BD7-A735-9E8509847DBB}"/>
              </a:ext>
            </a:extLst>
          </p:cNvPr>
          <p:cNvSpPr>
            <a:spLocks noGrp="1"/>
          </p:cNvSpPr>
          <p:nvPr>
            <p:ph idx="1"/>
          </p:nvPr>
        </p:nvSpPr>
        <p:spPr>
          <a:xfrm>
            <a:off x="838200" y="1915275"/>
            <a:ext cx="10515600" cy="512461"/>
          </a:xfrm>
        </p:spPr>
        <p:txBody>
          <a:bodyPr>
            <a:normAutofit fontScale="92500"/>
          </a:bodyPr>
          <a:lstStyle/>
          <a:p>
            <a:pPr marL="0" indent="0">
              <a:lnSpc>
                <a:spcPct val="100000"/>
              </a:lnSpc>
              <a:buNone/>
            </a:pPr>
            <a:r>
              <a:rPr lang="en-US" sz="2600" dirty="0"/>
              <a:t>All the tools you need to sell the Heavy Equipment Rental &amp; Service Pack</a:t>
            </a:r>
          </a:p>
        </p:txBody>
      </p:sp>
      <p:sp>
        <p:nvSpPr>
          <p:cNvPr id="2" name="TextBox 1">
            <a:extLst>
              <a:ext uri="{FF2B5EF4-FFF2-40B4-BE49-F238E27FC236}">
                <a16:creationId xmlns:a16="http://schemas.microsoft.com/office/drawing/2014/main" id="{42D64A01-A859-4674-B148-6ED3A1DE474C}"/>
              </a:ext>
            </a:extLst>
          </p:cNvPr>
          <p:cNvSpPr txBox="1"/>
          <p:nvPr/>
        </p:nvSpPr>
        <p:spPr>
          <a:xfrm>
            <a:off x="838200" y="2673524"/>
            <a:ext cx="5257800" cy="1938992"/>
          </a:xfrm>
          <a:prstGeom prst="rect">
            <a:avLst/>
          </a:prstGeom>
          <a:noFill/>
        </p:spPr>
        <p:txBody>
          <a:bodyPr wrap="square" rtlCol="0">
            <a:spAutoFit/>
          </a:bodyPr>
          <a:lstStyle/>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Press release announcing additional native functionality in SyteLine</a:t>
            </a:r>
          </a:p>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Net new brochure – brandable</a:t>
            </a:r>
          </a:p>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Client facing brochure - brandable</a:t>
            </a:r>
          </a:p>
        </p:txBody>
      </p:sp>
      <p:sp>
        <p:nvSpPr>
          <p:cNvPr id="40" name="TextBox 39">
            <a:extLst>
              <a:ext uri="{FF2B5EF4-FFF2-40B4-BE49-F238E27FC236}">
                <a16:creationId xmlns:a16="http://schemas.microsoft.com/office/drawing/2014/main" id="{B183FDE8-54ED-41A3-AADB-88FEEEF614A6}"/>
              </a:ext>
            </a:extLst>
          </p:cNvPr>
          <p:cNvSpPr txBox="1"/>
          <p:nvPr/>
        </p:nvSpPr>
        <p:spPr>
          <a:xfrm>
            <a:off x="6346787" y="2673524"/>
            <a:ext cx="5257800" cy="2123658"/>
          </a:xfrm>
          <a:prstGeom prst="rect">
            <a:avLst/>
          </a:prstGeom>
          <a:noFill/>
        </p:spPr>
        <p:txBody>
          <a:bodyPr wrap="square" rtlCol="0">
            <a:spAutoFit/>
          </a:bodyPr>
          <a:lstStyle/>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On-demand demo</a:t>
            </a:r>
          </a:p>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4-minute teaser video</a:t>
            </a:r>
          </a:p>
          <a:p>
            <a:pPr marL="342900" indent="-342900">
              <a:buClr>
                <a:srgbClr val="C00000"/>
              </a:buClr>
              <a:buFont typeface="Wingdings" panose="05000000000000000000" pitchFamily="2" charset="2"/>
              <a:buChar char=" "/>
            </a:pPr>
            <a:r>
              <a:rPr lang="en-US" sz="2400" dirty="0">
                <a:latin typeface="Roboto" panose="02000000000000000000" pitchFamily="2" charset="0"/>
                <a:ea typeface="Roboto" panose="02000000000000000000" pitchFamily="2" charset="0"/>
              </a:rPr>
              <a:t>Updated Infor SyteLine Functionality List Summary</a:t>
            </a:r>
          </a:p>
          <a:p>
            <a:pPr>
              <a:buClr>
                <a:schemeClr val="accent1"/>
              </a:buClr>
            </a:pPr>
            <a:endParaRPr lang="en-US" dirty="0">
              <a:latin typeface="Roboto" panose="02000000000000000000" pitchFamily="2" charset="0"/>
              <a:ea typeface="Roboto" panose="02000000000000000000" pitchFamily="2" charset="0"/>
            </a:endParaRPr>
          </a:p>
          <a:p>
            <a:pPr marL="285750" indent="-285750">
              <a:buClr>
                <a:schemeClr val="accent1"/>
              </a:buClr>
              <a:buFont typeface="Wingdings" panose="05000000000000000000" pitchFamily="2" charset="2"/>
              <a:buChar char="§"/>
            </a:pP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0537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BD30-B873-2D37-7DF8-D811D45C538C}"/>
              </a:ext>
            </a:extLst>
          </p:cNvPr>
          <p:cNvSpPr>
            <a:spLocks noGrp="1"/>
          </p:cNvSpPr>
          <p:nvPr>
            <p:ph type="title"/>
          </p:nvPr>
        </p:nvSpPr>
        <p:spPr/>
        <p:txBody>
          <a:bodyPr/>
          <a:lstStyle/>
          <a:p>
            <a:r>
              <a:rPr lang="en-US" dirty="0"/>
              <a:t>Press Release</a:t>
            </a:r>
          </a:p>
        </p:txBody>
      </p:sp>
      <p:sp>
        <p:nvSpPr>
          <p:cNvPr id="3" name="Content Placeholder 2">
            <a:extLst>
              <a:ext uri="{FF2B5EF4-FFF2-40B4-BE49-F238E27FC236}">
                <a16:creationId xmlns:a16="http://schemas.microsoft.com/office/drawing/2014/main" id="{DD6FA70B-0063-921A-7976-68A9F2890370}"/>
              </a:ext>
            </a:extLst>
          </p:cNvPr>
          <p:cNvSpPr>
            <a:spLocks noGrp="1"/>
          </p:cNvSpPr>
          <p:nvPr>
            <p:ph idx="1"/>
          </p:nvPr>
        </p:nvSpPr>
        <p:spPr>
          <a:xfrm>
            <a:off x="838200" y="1472665"/>
            <a:ext cx="10515600" cy="4787458"/>
          </a:xfrm>
        </p:spPr>
        <p:txBody>
          <a:bodyPr>
            <a:noAutofit/>
          </a:bodyPr>
          <a:lstStyle/>
          <a:p>
            <a:pPr marL="175895" indent="-171450">
              <a:lnSpc>
                <a:spcPct val="107000"/>
              </a:lnSpc>
              <a:spcBef>
                <a:spcPts val="0"/>
              </a:spcBef>
              <a:spcAft>
                <a:spcPts val="1375"/>
              </a:spcAft>
            </a:pPr>
            <a:r>
              <a:rPr lang="en-US" sz="1200" b="1" dirty="0">
                <a:solidFill>
                  <a:srgbClr val="000000"/>
                </a:solidFill>
                <a:effectLst/>
                <a:latin typeface="Calibri" panose="020F0502020204030204" pitchFamily="34" charset="0"/>
                <a:ea typeface="Calibri" panose="020F0502020204030204" pitchFamily="34" charset="0"/>
                <a:hlinkClick r:id="rId2"/>
              </a:rPr>
              <a:t>https://www.quadkor.com/wp-content/uploads/2022/06/Partner-RentalERP_PR.docx</a:t>
            </a:r>
            <a:r>
              <a:rPr lang="en-US" sz="1200" b="1" dirty="0">
                <a:solidFill>
                  <a:srgbClr val="000000"/>
                </a:solidFill>
                <a:effectLst/>
                <a:latin typeface="Calibri" panose="020F0502020204030204" pitchFamily="34" charset="0"/>
                <a:ea typeface="Calibri" panose="020F0502020204030204" pitchFamily="34" charset="0"/>
              </a:rPr>
              <a:t> </a:t>
            </a:r>
          </a:p>
          <a:p>
            <a:pPr marL="4445" marR="0" indent="0">
              <a:lnSpc>
                <a:spcPct val="107000"/>
              </a:lnSpc>
              <a:spcBef>
                <a:spcPts val="0"/>
              </a:spcBef>
              <a:spcAft>
                <a:spcPts val="1375"/>
              </a:spcAft>
              <a:buNone/>
            </a:pPr>
            <a:r>
              <a:rPr lang="en-US" sz="1000" b="1" dirty="0">
                <a:solidFill>
                  <a:srgbClr val="000000"/>
                </a:solidFill>
                <a:effectLst/>
                <a:latin typeface="Calibri" panose="020F0502020204030204" pitchFamily="34" charset="0"/>
                <a:ea typeface="Calibri" panose="020F0502020204030204" pitchFamily="34" charset="0"/>
              </a:rPr>
              <a:t>&lt;&lt;Date&gt;&gt; 			Finally - An End-to-End Business Solution Now Available to Rental Industry </a:t>
            </a:r>
            <a:endParaRPr lang="en-US" sz="1000" dirty="0">
              <a:solidFill>
                <a:srgbClr val="000000"/>
              </a:solidFill>
              <a:effectLst/>
              <a:latin typeface="Calibri" panose="020F0502020204030204" pitchFamily="34" charset="0"/>
              <a:ea typeface="Calibri" panose="020F0502020204030204" pitchFamily="34" charset="0"/>
            </a:endParaRPr>
          </a:p>
          <a:p>
            <a:pPr marL="3810" marR="0" indent="0">
              <a:lnSpc>
                <a:spcPct val="107000"/>
              </a:lnSpc>
              <a:spcBef>
                <a:spcPts val="0"/>
              </a:spcBef>
              <a:spcAft>
                <a:spcPts val="0"/>
              </a:spcAft>
              <a:buNone/>
            </a:pPr>
            <a:r>
              <a:rPr lang="en-US" sz="10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&lt;&lt;City, State&gt;&gt;, -- &lt;&lt;Company Name&gt;&gt;</a:t>
            </a:r>
            <a:r>
              <a:rPr lang="en-US" sz="1000" u="none" strike="noStrike" dirty="0">
                <a:solidFill>
                  <a:srgbClr val="000000"/>
                </a:solidFill>
                <a:effectLst/>
                <a:latin typeface="Calibri" panose="020F0502020204030204" pitchFamily="34" charset="0"/>
                <a:ea typeface="Calibri" panose="020F0502020204030204" pitchFamily="34" charset="0"/>
                <a:hlinkClick r:id="rId3"/>
              </a:rPr>
              <a:t>,</a:t>
            </a:r>
            <a:r>
              <a:rPr lang="en-US" sz="1000" dirty="0">
                <a:solidFill>
                  <a:srgbClr val="000000"/>
                </a:solidFill>
                <a:effectLst/>
                <a:latin typeface="Calibri" panose="020F0502020204030204" pitchFamily="34" charset="0"/>
                <a:ea typeface="Calibri" panose="020F0502020204030204" pitchFamily="34" charset="0"/>
              </a:rPr>
              <a:t> an Infor Channel Partner, today announced they are offering a breakthrough ERP system designed specifically for the Heavy Equipment Rental Industry.</a:t>
            </a:r>
            <a:r>
              <a:rPr lang="en-US" sz="1000" b="1" dirty="0">
                <a:solidFill>
                  <a:srgbClr val="000000"/>
                </a:solidFill>
                <a:effectLst/>
                <a:latin typeface="Calibri" panose="020F0502020204030204" pitchFamily="34" charset="0"/>
                <a:ea typeface="Calibri" panose="020F0502020204030204" pitchFamily="34" charset="0"/>
              </a:rPr>
              <a:t>  </a:t>
            </a:r>
            <a:endParaRPr lang="en-US" sz="1000" dirty="0">
              <a:solidFill>
                <a:srgbClr val="000000"/>
              </a:solidFill>
              <a:effectLst/>
              <a:latin typeface="Calibri" panose="020F0502020204030204" pitchFamily="34" charset="0"/>
              <a:ea typeface="Calibri" panose="020F0502020204030204" pitchFamily="34" charset="0"/>
            </a:endParaRPr>
          </a:p>
          <a:p>
            <a:pPr marL="4445" marR="0" indent="0">
              <a:lnSpc>
                <a:spcPct val="113000"/>
              </a:lnSpc>
              <a:spcBef>
                <a:spcPts val="0"/>
              </a:spcBef>
              <a:spcAft>
                <a:spcPts val="865"/>
              </a:spcAft>
              <a:buNone/>
            </a:pPr>
            <a:r>
              <a:rPr lang="en-US" sz="1000" b="1" dirty="0">
                <a:solidFill>
                  <a:srgbClr val="000000"/>
                </a:solidFill>
                <a:effectLst/>
                <a:latin typeface="Calibri" panose="020F0502020204030204" pitchFamily="34" charset="0"/>
                <a:ea typeface="Calibri" panose="020F0502020204030204" pitchFamily="34" charset="0"/>
              </a:rPr>
              <a:t>Infor® SyteLine Equipment Rental and Service Industry ERP</a:t>
            </a:r>
            <a:r>
              <a:rPr lang="en-US" sz="1000" dirty="0">
                <a:solidFill>
                  <a:srgbClr val="000000"/>
                </a:solidFill>
                <a:effectLst/>
                <a:latin typeface="Calibri" panose="020F0502020204030204" pitchFamily="34" charset="0"/>
                <a:ea typeface="Calibri" panose="020F0502020204030204" pitchFamily="34" charset="0"/>
              </a:rPr>
              <a:t> is a fully functional, end-to-end system, delivered in a modern, simple user interface with all the equipment rental functionality you can think of.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&lt;Company Name&gt;&gt;’s equipment rental customers craved precise functionality at their fingertips, such as Easy Quote Comparison with logical Financial Management, Increased Growth and Revenue Opportunities through seamless Work Order Management, Detailed Inventory Management to stay current when creating a quote, and more, to get ahead in this highly competitive market.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By modernizing their business with Infor SyteLine Equipment Rental ERP, a cloud-based, rental-focused ERP solution, equipment rental companies can focus on growth, customer engagement, and extended services.  SyteLine Equipment Rental ERP gives rental companies the flexibility and scalability to excel at their current market, take on new markets and/or quickly adapt to change with deep, proven capabilities to support all business processes—not just rental.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Equipment rental companies can learn more about Infor Syteline Equipment Rental ERP at &lt;&lt;Company URL&gt;&gt;.</a:t>
            </a:r>
            <a:r>
              <a:rPr lang="en-US" sz="1000" u="none" strike="noStrike" dirty="0">
                <a:solidFill>
                  <a:srgbClr val="000000"/>
                </a:solidFill>
                <a:effectLst/>
                <a:latin typeface="Calibri" panose="020F0502020204030204" pitchFamily="34" charset="0"/>
                <a:ea typeface="Calibri" panose="020F0502020204030204" pitchFamily="34" charset="0"/>
                <a:hlinkClick r:id="rId3"/>
              </a:rPr>
              <a:t> </a:t>
            </a:r>
            <a:endParaRPr lang="en-US" sz="1000" dirty="0">
              <a:solidFill>
                <a:srgbClr val="000000"/>
              </a:solidFill>
              <a:effectLst/>
              <a:latin typeface="Calibri" panose="020F0502020204030204" pitchFamily="34" charset="0"/>
              <a:ea typeface="Calibri" panose="020F0502020204030204" pitchFamily="34" charset="0"/>
            </a:endParaRPr>
          </a:p>
          <a:p>
            <a:pPr marL="3175" marR="0" indent="0" algn="ctr">
              <a:lnSpc>
                <a:spcPct val="107000"/>
              </a:lnSpc>
              <a:spcBef>
                <a:spcPts val="0"/>
              </a:spcBef>
              <a:spcAft>
                <a:spcPts val="800"/>
              </a:spcAft>
              <a:buNone/>
            </a:pPr>
            <a:r>
              <a:rPr lang="en-US" sz="10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About &lt;&lt;Company Name&gt;&gt; </a:t>
            </a:r>
          </a:p>
          <a:p>
            <a:pPr marL="0" marR="0" indent="0">
              <a:lnSpc>
                <a:spcPct val="112000"/>
              </a:lnSpc>
              <a:spcBef>
                <a:spcPts val="0"/>
              </a:spcBef>
              <a:spcAft>
                <a:spcPts val="750"/>
              </a:spcAft>
              <a:buNone/>
            </a:pPr>
            <a:endParaRPr lang="en-US" sz="1000" dirty="0">
              <a:solidFill>
                <a:srgbClr val="000000"/>
              </a:solidFill>
              <a:effectLst/>
              <a:latin typeface="Calibri" panose="020F0502020204030204" pitchFamily="34" charset="0"/>
              <a:ea typeface="Calibri" panose="020F0502020204030204" pitchFamily="34" charset="0"/>
            </a:endParaRPr>
          </a:p>
          <a:p>
            <a:pPr marL="4445" marR="0" indent="0">
              <a:lnSpc>
                <a:spcPct val="107000"/>
              </a:lnSpc>
              <a:spcBef>
                <a:spcPts val="0"/>
              </a:spcBef>
              <a:spcAft>
                <a:spcPts val="790"/>
              </a:spcAft>
              <a:buNone/>
            </a:pPr>
            <a:r>
              <a:rPr lang="en-US" sz="1000" dirty="0">
                <a:solidFill>
                  <a:srgbClr val="000000"/>
                </a:solidFill>
                <a:effectLst/>
                <a:latin typeface="Calibri" panose="020F0502020204030204" pitchFamily="34" charset="0"/>
                <a:ea typeface="Calibri" panose="020F0502020204030204" pitchFamily="34" charset="0"/>
              </a:rPr>
              <a:t> About Infor®  </a:t>
            </a:r>
          </a:p>
          <a:p>
            <a:pPr marL="0" marR="0" indent="0">
              <a:lnSpc>
                <a:spcPct val="112000"/>
              </a:lnSpc>
              <a:spcBef>
                <a:spcPts val="0"/>
              </a:spcBef>
              <a:spcAft>
                <a:spcPts val="750"/>
              </a:spcAft>
              <a:buNone/>
            </a:pPr>
            <a:r>
              <a:rPr lang="en-US" sz="1000" dirty="0">
                <a:solidFill>
                  <a:srgbClr val="000000"/>
                </a:solidFill>
                <a:effectLst/>
                <a:latin typeface="Calibri" panose="020F0502020204030204" pitchFamily="34" charset="0"/>
                <a:ea typeface="Calibri" panose="020F0502020204030204" pitchFamily="34" charset="0"/>
              </a:rPr>
              <a:t>Infor is a global leader in business cloud software specialized by industry.  Infor develops complete solutions for their focused industries, including industrial manufacturing, distribution, healthcare, food and beverage, automotive, aerospace and defense, and high tech. Infor</a:t>
            </a:r>
            <a:r>
              <a:rPr lang="en-US" sz="1000" dirty="0">
                <a:solidFill>
                  <a:srgbClr val="000000"/>
                </a:solidFill>
                <a:effectLst/>
                <a:latin typeface="Arial" panose="020B0604020202020204" pitchFamily="34" charset="0"/>
                <a:ea typeface="Arial" panose="020B0604020202020204" pitchFamily="34" charset="0"/>
              </a:rPr>
              <a:t>’</a:t>
            </a:r>
            <a:r>
              <a:rPr lang="en-US" sz="1000" dirty="0">
                <a:solidFill>
                  <a:srgbClr val="000000"/>
                </a:solidFill>
                <a:effectLst/>
                <a:latin typeface="Calibri" panose="020F0502020204030204" pitchFamily="34" charset="0"/>
                <a:ea typeface="Calibri" panose="020F0502020204030204" pitchFamily="34" charset="0"/>
              </a:rPr>
              <a:t>s mission-critical enterprise applications and services are designed to deliver sustainable operational advantages with security and faster time to value. Infor delivers successful business outcomes for customers. Over 65,000 organizations in more than 175 countries rely on Infor</a:t>
            </a:r>
            <a:r>
              <a:rPr lang="en-US" sz="1000" dirty="0">
                <a:solidFill>
                  <a:srgbClr val="000000"/>
                </a:solidFill>
                <a:effectLst/>
                <a:latin typeface="Arial" panose="020B0604020202020204" pitchFamily="34" charset="0"/>
                <a:ea typeface="Arial" panose="020B0604020202020204" pitchFamily="34" charset="0"/>
              </a:rPr>
              <a:t>’</a:t>
            </a:r>
            <a:r>
              <a:rPr lang="en-US" sz="1000" dirty="0">
                <a:solidFill>
                  <a:srgbClr val="000000"/>
                </a:solidFill>
                <a:effectLst/>
                <a:latin typeface="Calibri" panose="020F0502020204030204" pitchFamily="34" charset="0"/>
                <a:ea typeface="Calibri" panose="020F0502020204030204" pitchFamily="34" charset="0"/>
              </a:rPr>
              <a:t>s 17,000 employees to help achieve their business goals. As a Koch company, Infor</a:t>
            </a:r>
            <a:r>
              <a:rPr lang="en-US" sz="1000" dirty="0">
                <a:solidFill>
                  <a:srgbClr val="000000"/>
                </a:solidFill>
                <a:effectLst/>
                <a:latin typeface="Arial" panose="020B0604020202020204" pitchFamily="34" charset="0"/>
                <a:ea typeface="Arial" panose="020B0604020202020204" pitchFamily="34" charset="0"/>
              </a:rPr>
              <a:t>’</a:t>
            </a:r>
            <a:r>
              <a:rPr lang="en-US" sz="1000" dirty="0">
                <a:solidFill>
                  <a:srgbClr val="000000"/>
                </a:solidFill>
                <a:effectLst/>
                <a:latin typeface="Calibri" panose="020F0502020204030204" pitchFamily="34" charset="0"/>
                <a:ea typeface="Calibri" panose="020F0502020204030204" pitchFamily="34" charset="0"/>
              </a:rPr>
              <a:t>s financial strength, ownership structure, and long-term view empower Infor to foster enduring, mutually beneficial relationships with their customers.  </a:t>
            </a:r>
          </a:p>
          <a:p>
            <a:pPr marL="0" indent="0">
              <a:buNone/>
            </a:pPr>
            <a:endParaRPr lang="en-US" sz="1050" dirty="0"/>
          </a:p>
        </p:txBody>
      </p:sp>
    </p:spTree>
    <p:extLst>
      <p:ext uri="{BB962C8B-B14F-4D97-AF65-F5344CB8AC3E}">
        <p14:creationId xmlns:p14="http://schemas.microsoft.com/office/powerpoint/2010/main" val="2749852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BB5F-BDFA-97A2-F732-F5C6A26C5F81}"/>
              </a:ext>
            </a:extLst>
          </p:cNvPr>
          <p:cNvSpPr>
            <a:spLocks noGrp="1"/>
          </p:cNvSpPr>
          <p:nvPr>
            <p:ph type="title"/>
          </p:nvPr>
        </p:nvSpPr>
        <p:spPr/>
        <p:txBody>
          <a:bodyPr/>
          <a:lstStyle/>
          <a:p>
            <a:r>
              <a:rPr lang="en-US" dirty="0"/>
              <a:t>Net New Brochure</a:t>
            </a:r>
          </a:p>
        </p:txBody>
      </p:sp>
      <p:pic>
        <p:nvPicPr>
          <p:cNvPr id="5" name="Content Placeholder 4">
            <a:extLst>
              <a:ext uri="{FF2B5EF4-FFF2-40B4-BE49-F238E27FC236}">
                <a16:creationId xmlns:a16="http://schemas.microsoft.com/office/drawing/2014/main" id="{16E2D4CC-3A1D-09E6-5FB5-B0BF9FEBC1EB}"/>
              </a:ext>
            </a:extLst>
          </p:cNvPr>
          <p:cNvPicPr>
            <a:picLocks noGrp="1" noChangeAspect="1"/>
          </p:cNvPicPr>
          <p:nvPr>
            <p:ph idx="1"/>
          </p:nvPr>
        </p:nvPicPr>
        <p:blipFill>
          <a:blip r:embed="rId2"/>
          <a:stretch>
            <a:fillRect/>
          </a:stretch>
        </p:blipFill>
        <p:spPr>
          <a:xfrm>
            <a:off x="6981184" y="1132175"/>
            <a:ext cx="3884473" cy="5050400"/>
          </a:xfrm>
          <a:ln>
            <a:solidFill>
              <a:schemeClr val="tx1"/>
            </a:solidFill>
          </a:ln>
        </p:spPr>
      </p:pic>
      <p:sp>
        <p:nvSpPr>
          <p:cNvPr id="7" name="TextBox 6">
            <a:extLst>
              <a:ext uri="{FF2B5EF4-FFF2-40B4-BE49-F238E27FC236}">
                <a16:creationId xmlns:a16="http://schemas.microsoft.com/office/drawing/2014/main" id="{4267604A-A250-19A4-F163-4FEB36B329AC}"/>
              </a:ext>
            </a:extLst>
          </p:cNvPr>
          <p:cNvSpPr txBox="1"/>
          <p:nvPr/>
        </p:nvSpPr>
        <p:spPr>
          <a:xfrm>
            <a:off x="1122680" y="2172185"/>
            <a:ext cx="5432124" cy="923330"/>
          </a:xfrm>
          <a:prstGeom prst="rect">
            <a:avLst/>
          </a:prstGeom>
          <a:noFill/>
        </p:spPr>
        <p:txBody>
          <a:bodyPr wrap="square">
            <a:spAutoFit/>
          </a:bodyPr>
          <a:lstStyle/>
          <a:p>
            <a:pPr marL="342900" indent="-342900">
              <a:buClr>
                <a:srgbClr val="C00000"/>
              </a:buClr>
              <a:buFont typeface="Wingdings" panose="05000000000000000000" pitchFamily="2" charset="2"/>
              <a:buChar char=" "/>
            </a:pPr>
            <a:r>
              <a:rPr lang="en-US" sz="1800" dirty="0">
                <a:latin typeface="Roboto" panose="02000000000000000000" pitchFamily="2" charset="0"/>
                <a:ea typeface="Roboto" panose="02000000000000000000" pitchFamily="2" charset="0"/>
                <a:hlinkClick r:id="rId3"/>
              </a:rPr>
              <a:t>https://www.quadkor.com/wp-content/uploads/2022/06/Infor-Syteline-Equipment-Rental-Service-ERP-Brochure.pdf</a:t>
            </a:r>
            <a:r>
              <a:rPr lang="en-US" sz="1800"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418300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BB5F-BDFA-97A2-F732-F5C6A26C5F81}"/>
              </a:ext>
            </a:extLst>
          </p:cNvPr>
          <p:cNvSpPr>
            <a:spLocks noGrp="1"/>
          </p:cNvSpPr>
          <p:nvPr>
            <p:ph type="title"/>
          </p:nvPr>
        </p:nvSpPr>
        <p:spPr/>
        <p:txBody>
          <a:bodyPr/>
          <a:lstStyle/>
          <a:p>
            <a:r>
              <a:rPr lang="en-US" dirty="0"/>
              <a:t>Install Base Brochure</a:t>
            </a:r>
          </a:p>
        </p:txBody>
      </p:sp>
      <p:sp>
        <p:nvSpPr>
          <p:cNvPr id="7" name="TextBox 6">
            <a:extLst>
              <a:ext uri="{FF2B5EF4-FFF2-40B4-BE49-F238E27FC236}">
                <a16:creationId xmlns:a16="http://schemas.microsoft.com/office/drawing/2014/main" id="{4267604A-A250-19A4-F163-4FEB36B329AC}"/>
              </a:ext>
            </a:extLst>
          </p:cNvPr>
          <p:cNvSpPr txBox="1"/>
          <p:nvPr/>
        </p:nvSpPr>
        <p:spPr>
          <a:xfrm>
            <a:off x="1122680" y="2172185"/>
            <a:ext cx="5432124" cy="1200329"/>
          </a:xfrm>
          <a:prstGeom prst="rect">
            <a:avLst/>
          </a:prstGeom>
          <a:noFill/>
        </p:spPr>
        <p:txBody>
          <a:bodyPr wrap="square">
            <a:spAutoFit/>
          </a:bodyPr>
          <a:lstStyle/>
          <a:p>
            <a:pPr marL="342900" indent="-342900">
              <a:buClr>
                <a:srgbClr val="C00000"/>
              </a:buClr>
              <a:buFont typeface="Wingdings" panose="05000000000000000000" pitchFamily="2" charset="2"/>
              <a:buChar char=" "/>
            </a:pPr>
            <a:r>
              <a:rPr lang="en-US" sz="1800" dirty="0">
                <a:latin typeface="Roboto" panose="02000000000000000000" pitchFamily="2" charset="0"/>
                <a:ea typeface="Roboto" panose="02000000000000000000" pitchFamily="2" charset="0"/>
                <a:hlinkClick r:id="rId2"/>
              </a:rPr>
              <a:t>https://www.quadkor.com/wp-content/uploads/2022/07/SyteLine-Equipment-Rental-Service-Industry-Pack-Install-Base-Brochure.pdf</a:t>
            </a:r>
            <a:r>
              <a:rPr lang="en-US" sz="1800" dirty="0">
                <a:latin typeface="Roboto" panose="02000000000000000000" pitchFamily="2" charset="0"/>
                <a:ea typeface="Roboto" panose="02000000000000000000" pitchFamily="2" charset="0"/>
              </a:rPr>
              <a:t>  </a:t>
            </a:r>
          </a:p>
        </p:txBody>
      </p:sp>
      <p:pic>
        <p:nvPicPr>
          <p:cNvPr id="8" name="Picture 7">
            <a:extLst>
              <a:ext uri="{FF2B5EF4-FFF2-40B4-BE49-F238E27FC236}">
                <a16:creationId xmlns:a16="http://schemas.microsoft.com/office/drawing/2014/main" id="{05F5D817-A164-0E3F-0010-FDD359FE2AD6}"/>
              </a:ext>
            </a:extLst>
          </p:cNvPr>
          <p:cNvPicPr>
            <a:picLocks noChangeAspect="1"/>
          </p:cNvPicPr>
          <p:nvPr/>
        </p:nvPicPr>
        <p:blipFill>
          <a:blip r:embed="rId3"/>
          <a:stretch>
            <a:fillRect/>
          </a:stretch>
        </p:blipFill>
        <p:spPr>
          <a:xfrm>
            <a:off x="7187139" y="864120"/>
            <a:ext cx="4166661" cy="5400255"/>
          </a:xfrm>
          <a:prstGeom prst="rect">
            <a:avLst/>
          </a:prstGeom>
          <a:ln>
            <a:solidFill>
              <a:schemeClr val="tx1"/>
            </a:solidFill>
          </a:ln>
        </p:spPr>
      </p:pic>
    </p:spTree>
    <p:extLst>
      <p:ext uri="{BB962C8B-B14F-4D97-AF65-F5344CB8AC3E}">
        <p14:creationId xmlns:p14="http://schemas.microsoft.com/office/powerpoint/2010/main" val="741178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EDB9-A9B5-E89D-606F-43B5A79138C5}"/>
              </a:ext>
            </a:extLst>
          </p:cNvPr>
          <p:cNvSpPr>
            <a:spLocks noGrp="1"/>
          </p:cNvSpPr>
          <p:nvPr>
            <p:ph type="title"/>
          </p:nvPr>
        </p:nvSpPr>
        <p:spPr/>
        <p:txBody>
          <a:bodyPr/>
          <a:lstStyle/>
          <a:p>
            <a:r>
              <a:rPr lang="en-US" dirty="0"/>
              <a:t>Demos</a:t>
            </a:r>
          </a:p>
        </p:txBody>
      </p:sp>
      <p:sp>
        <p:nvSpPr>
          <p:cNvPr id="3" name="Content Placeholder 2">
            <a:extLst>
              <a:ext uri="{FF2B5EF4-FFF2-40B4-BE49-F238E27FC236}">
                <a16:creationId xmlns:a16="http://schemas.microsoft.com/office/drawing/2014/main" id="{16208554-E430-50D8-27A9-8F15DDB9E562}"/>
              </a:ext>
            </a:extLst>
          </p:cNvPr>
          <p:cNvSpPr>
            <a:spLocks noGrp="1"/>
          </p:cNvSpPr>
          <p:nvPr>
            <p:ph idx="1"/>
          </p:nvPr>
        </p:nvSpPr>
        <p:spPr/>
        <p:txBody>
          <a:bodyPr/>
          <a:lstStyle/>
          <a:p>
            <a:r>
              <a:rPr lang="en-US" dirty="0"/>
              <a:t>On-demand demo video</a:t>
            </a:r>
          </a:p>
          <a:p>
            <a:pPr lvl="1"/>
            <a:r>
              <a:rPr lang="en-US" dirty="0">
                <a:hlinkClick r:id="rId2"/>
              </a:rPr>
              <a:t>https://vimeo.com/679237842</a:t>
            </a:r>
            <a:r>
              <a:rPr lang="en-US" dirty="0"/>
              <a:t> (46 minutes)</a:t>
            </a:r>
          </a:p>
          <a:p>
            <a:pPr lvl="1"/>
            <a:endParaRPr lang="en-US" dirty="0"/>
          </a:p>
          <a:p>
            <a:r>
              <a:rPr lang="en-US" dirty="0"/>
              <a:t>4-minute video</a:t>
            </a:r>
          </a:p>
          <a:p>
            <a:pPr lvl="1"/>
            <a:r>
              <a:rPr lang="en-US" dirty="0">
                <a:hlinkClick r:id="rId3"/>
              </a:rPr>
              <a:t>https://vimeo.com/720501940</a:t>
            </a:r>
            <a:r>
              <a:rPr lang="en-US" dirty="0"/>
              <a:t>  (4.5 minutes) </a:t>
            </a:r>
          </a:p>
        </p:txBody>
      </p:sp>
    </p:spTree>
    <p:extLst>
      <p:ext uri="{BB962C8B-B14F-4D97-AF65-F5344CB8AC3E}">
        <p14:creationId xmlns:p14="http://schemas.microsoft.com/office/powerpoint/2010/main" val="203571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2A2D-25D6-AD7C-7525-0FE5DC9D556A}"/>
              </a:ext>
            </a:extLst>
          </p:cNvPr>
          <p:cNvSpPr>
            <a:spLocks noGrp="1"/>
          </p:cNvSpPr>
          <p:nvPr>
            <p:ph type="title"/>
          </p:nvPr>
        </p:nvSpPr>
        <p:spPr/>
        <p:txBody>
          <a:bodyPr/>
          <a:lstStyle/>
          <a:p>
            <a:r>
              <a:rPr lang="en-US" dirty="0"/>
              <a:t>SyteLine Functionality Summary</a:t>
            </a:r>
          </a:p>
        </p:txBody>
      </p:sp>
      <p:sp>
        <p:nvSpPr>
          <p:cNvPr id="3" name="Content Placeholder 2">
            <a:extLst>
              <a:ext uri="{FF2B5EF4-FFF2-40B4-BE49-F238E27FC236}">
                <a16:creationId xmlns:a16="http://schemas.microsoft.com/office/drawing/2014/main" id="{E449346E-57BF-D5F6-DC6F-6D9E58E76439}"/>
              </a:ext>
            </a:extLst>
          </p:cNvPr>
          <p:cNvSpPr>
            <a:spLocks noGrp="1"/>
          </p:cNvSpPr>
          <p:nvPr>
            <p:ph idx="1"/>
          </p:nvPr>
        </p:nvSpPr>
        <p:spPr>
          <a:xfrm>
            <a:off x="838200" y="1825625"/>
            <a:ext cx="9788091" cy="4351338"/>
          </a:xfrm>
        </p:spPr>
        <p:txBody>
          <a:bodyPr/>
          <a:lstStyle/>
          <a:p>
            <a:r>
              <a:rPr lang="en-US" sz="2000" dirty="0">
                <a:hlinkClick r:id="rId2"/>
              </a:rPr>
              <a:t>https://www.quadkor.com/wp-content/uploads/2022/05/Infor-CloudSuite-Industrial-Functionality-List-Summary-Cloud-0222.pdf</a:t>
            </a:r>
            <a:endParaRPr lang="en-US" sz="2000" dirty="0"/>
          </a:p>
          <a:p>
            <a:endParaRPr lang="en-US" dirty="0"/>
          </a:p>
        </p:txBody>
      </p:sp>
    </p:spTree>
    <p:extLst>
      <p:ext uri="{BB962C8B-B14F-4D97-AF65-F5344CB8AC3E}">
        <p14:creationId xmlns:p14="http://schemas.microsoft.com/office/powerpoint/2010/main" val="460592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5675-F16C-1D06-DA73-C03C00CF991F}"/>
              </a:ext>
            </a:extLst>
          </p:cNvPr>
          <p:cNvSpPr>
            <a:spLocks noGrp="1"/>
          </p:cNvSpPr>
          <p:nvPr>
            <p:ph type="title"/>
          </p:nvPr>
        </p:nvSpPr>
        <p:spPr/>
        <p:txBody>
          <a:bodyPr/>
          <a:lstStyle/>
          <a:p>
            <a:r>
              <a:rPr lang="en-US" dirty="0"/>
              <a:t>Equipment Rental Associations &amp; Resources</a:t>
            </a:r>
          </a:p>
        </p:txBody>
      </p:sp>
      <p:sp>
        <p:nvSpPr>
          <p:cNvPr id="3" name="Content Placeholder 2">
            <a:extLst>
              <a:ext uri="{FF2B5EF4-FFF2-40B4-BE49-F238E27FC236}">
                <a16:creationId xmlns:a16="http://schemas.microsoft.com/office/drawing/2014/main" id="{A57F2573-EB0B-2B5B-22E8-490E5F346C14}"/>
              </a:ext>
            </a:extLst>
          </p:cNvPr>
          <p:cNvSpPr>
            <a:spLocks noGrp="1"/>
          </p:cNvSpPr>
          <p:nvPr>
            <p:ph idx="1"/>
          </p:nvPr>
        </p:nvSpPr>
        <p:spPr/>
        <p:txBody>
          <a:bodyPr/>
          <a:lstStyle/>
          <a:p>
            <a:r>
              <a:rPr lang="en-US" dirty="0"/>
              <a:t>American Rental Association – </a:t>
            </a:r>
            <a:r>
              <a:rPr lang="en-US" dirty="0">
                <a:hlinkClick r:id="rId2"/>
              </a:rPr>
              <a:t>www.ararental.org</a:t>
            </a:r>
            <a:endParaRPr lang="en-US" dirty="0"/>
          </a:p>
          <a:p>
            <a:r>
              <a:rPr lang="en-US" dirty="0"/>
              <a:t>Associated Equipment Distributors - </a:t>
            </a:r>
            <a:r>
              <a:rPr lang="en-US" dirty="0">
                <a:hlinkClick r:id="rId3"/>
              </a:rPr>
              <a:t>www.aednet.org/about/industries-we-serve/rental</a:t>
            </a:r>
            <a:r>
              <a:rPr lang="en-US" dirty="0"/>
              <a:t> </a:t>
            </a:r>
          </a:p>
          <a:p>
            <a:r>
              <a:rPr lang="en-US" dirty="0"/>
              <a:t>Equipment Today - </a:t>
            </a:r>
            <a:r>
              <a:rPr lang="en-US" dirty="0">
                <a:hlinkClick r:id="rId4"/>
              </a:rPr>
              <a:t>www.forconstructionpros.com/equipment</a:t>
            </a:r>
            <a:r>
              <a:rPr lang="en-US" dirty="0"/>
              <a:t> </a:t>
            </a:r>
          </a:p>
          <a:p>
            <a:r>
              <a:rPr lang="en-US" dirty="0"/>
              <a:t>Rental Equipment Register - </a:t>
            </a:r>
            <a:r>
              <a:rPr lang="en-US" dirty="0">
                <a:hlinkClick r:id="rId5"/>
              </a:rPr>
              <a:t>www.rermag.com/associations</a:t>
            </a:r>
            <a:r>
              <a:rPr lang="en-US" dirty="0"/>
              <a:t> </a:t>
            </a:r>
          </a:p>
          <a:p>
            <a:r>
              <a:rPr lang="en-US" dirty="0" err="1"/>
              <a:t>RentalWATCH</a:t>
            </a:r>
            <a:r>
              <a:rPr lang="en-US" dirty="0"/>
              <a:t> - </a:t>
            </a:r>
            <a:r>
              <a:rPr lang="en-US" dirty="0">
                <a:hlinkClick r:id="rId6"/>
              </a:rPr>
              <a:t>www.forconstructionpros.com/rental</a:t>
            </a:r>
            <a:r>
              <a:rPr lang="en-US" dirty="0"/>
              <a:t> </a:t>
            </a:r>
          </a:p>
          <a:p>
            <a:r>
              <a:rPr lang="en-US" dirty="0"/>
              <a:t>Statista - </a:t>
            </a:r>
            <a:r>
              <a:rPr lang="en-US" dirty="0">
                <a:hlinkClick r:id="rId7"/>
              </a:rPr>
              <a:t>www.statista.com/statistics/248725/us-equipment-rental-market-size/</a:t>
            </a:r>
            <a:r>
              <a:rPr lang="en-US" dirty="0"/>
              <a:t> </a:t>
            </a:r>
          </a:p>
          <a:p>
            <a:endParaRPr lang="en-US" dirty="0"/>
          </a:p>
          <a:p>
            <a:endParaRPr lang="en-US" dirty="0"/>
          </a:p>
        </p:txBody>
      </p:sp>
    </p:spTree>
    <p:extLst>
      <p:ext uri="{BB962C8B-B14F-4D97-AF65-F5344CB8AC3E}">
        <p14:creationId xmlns:p14="http://schemas.microsoft.com/office/powerpoint/2010/main" val="125330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BCB9FF-7E28-4FC9-BB9A-43C7EA999EDB}"/>
              </a:ext>
            </a:extLst>
          </p:cNvPr>
          <p:cNvSpPr>
            <a:spLocks noGrp="1"/>
          </p:cNvSpPr>
          <p:nvPr>
            <p:ph type="title"/>
          </p:nvPr>
        </p:nvSpPr>
        <p:spPr>
          <a:xfrm>
            <a:off x="1085946" y="374729"/>
            <a:ext cx="6615896" cy="758249"/>
          </a:xfrm>
        </p:spPr>
        <p:txBody>
          <a:bodyPr/>
          <a:lstStyle/>
          <a:p>
            <a:r>
              <a:rPr lang="en-US" dirty="0"/>
              <a:t>Ready to get started?</a:t>
            </a:r>
          </a:p>
        </p:txBody>
      </p:sp>
      <p:sp>
        <p:nvSpPr>
          <p:cNvPr id="18" name="Text Placeholder 5">
            <a:extLst>
              <a:ext uri="{FF2B5EF4-FFF2-40B4-BE49-F238E27FC236}">
                <a16:creationId xmlns:a16="http://schemas.microsoft.com/office/drawing/2014/main" id="{E32F91D9-4206-4CDA-9636-59436341C0C1}"/>
              </a:ext>
            </a:extLst>
          </p:cNvPr>
          <p:cNvSpPr txBox="1">
            <a:spLocks/>
          </p:cNvSpPr>
          <p:nvPr/>
        </p:nvSpPr>
        <p:spPr>
          <a:xfrm>
            <a:off x="630911" y="1533624"/>
            <a:ext cx="4801786" cy="4735166"/>
          </a:xfrm>
          <a:prstGeom prst="rect">
            <a:avLst/>
          </a:prstGeom>
        </p:spPr>
        <p:txBody>
          <a:bodyPr>
            <a:normAutofit/>
          </a:bodyPr>
          <a:lstStyle>
            <a:lvl1pPr marL="228600" indent="-228600" algn="l" defTabSz="914400" rtl="0" eaLnBrk="1" latinLnBrk="0" hangingPunct="1">
              <a:lnSpc>
                <a:spcPct val="90000"/>
              </a:lnSpc>
              <a:spcBef>
                <a:spcPts val="1000"/>
              </a:spcBef>
              <a:buClr>
                <a:srgbClr val="A65523"/>
              </a:buClr>
              <a:buFont typeface="Wingdings" panose="05000000000000000000" pitchFamily="2" charset="2"/>
              <a:buChar char=""/>
              <a:defRPr sz="2800" kern="1200">
                <a:solidFill>
                  <a:srgbClr val="3B3838"/>
                </a:solidFill>
                <a:latin typeface="+mn-lt"/>
                <a:ea typeface="+mn-ea"/>
                <a:cs typeface="+mn-cs"/>
              </a:defRPr>
            </a:lvl1pPr>
            <a:lvl2pPr marL="685800" indent="-228600" algn="l" defTabSz="914400" rtl="0" eaLnBrk="1" latinLnBrk="0" hangingPunct="1">
              <a:lnSpc>
                <a:spcPct val="90000"/>
              </a:lnSpc>
              <a:spcBef>
                <a:spcPts val="500"/>
              </a:spcBef>
              <a:buClr>
                <a:srgbClr val="A65523"/>
              </a:buClr>
              <a:buFont typeface="Wingdings" panose="05000000000000000000" pitchFamily="2" charset="2"/>
              <a:buChar char=""/>
              <a:defRPr sz="2400" kern="1200">
                <a:solidFill>
                  <a:srgbClr val="3B3838"/>
                </a:solidFill>
                <a:latin typeface="+mn-lt"/>
                <a:ea typeface="+mn-ea"/>
                <a:cs typeface="+mn-cs"/>
              </a:defRPr>
            </a:lvl2pPr>
            <a:lvl3pPr marL="1143000" indent="-228600" algn="l" defTabSz="914400" rtl="0" eaLnBrk="1" latinLnBrk="0" hangingPunct="1">
              <a:lnSpc>
                <a:spcPct val="90000"/>
              </a:lnSpc>
              <a:spcBef>
                <a:spcPts val="500"/>
              </a:spcBef>
              <a:buClr>
                <a:srgbClr val="A65523"/>
              </a:buClr>
              <a:buFont typeface="Wingdings" panose="05000000000000000000" pitchFamily="2" charset="2"/>
              <a:buChar char=""/>
              <a:defRPr sz="2000" kern="1200">
                <a:solidFill>
                  <a:srgbClr val="3B3838"/>
                </a:solidFill>
                <a:latin typeface="+mn-lt"/>
                <a:ea typeface="+mn-ea"/>
                <a:cs typeface="+mn-cs"/>
              </a:defRPr>
            </a:lvl3pPr>
            <a:lvl4pPr marL="16002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4pPr>
            <a:lvl5pPr marL="20574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Sales</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Laryssa Hauswald, </a:t>
            </a:r>
            <a:r>
              <a:rPr lang="en-US" sz="1800" dirty="0">
                <a:solidFill>
                  <a:srgbClr val="000000"/>
                </a:solidFill>
                <a:latin typeface="Roboto" panose="02000000000000000000" pitchFamily="2" charset="0"/>
                <a:ea typeface="Roboto" panose="02000000000000000000" pitchFamily="2" charset="0"/>
                <a:hlinkClick r:id="rId2"/>
              </a:rPr>
              <a:t>lhauswald@quadkor.com</a:t>
            </a: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619-246-8305</a:t>
            </a:r>
          </a:p>
          <a:p>
            <a:pPr marL="0" lvl="1" indent="0">
              <a:lnSpc>
                <a:spcPct val="110000"/>
              </a:lnSpc>
              <a:buNone/>
            </a:pP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Marketing</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Rochelle Paulet, </a:t>
            </a:r>
            <a:r>
              <a:rPr lang="en-US" sz="1800" dirty="0">
                <a:solidFill>
                  <a:srgbClr val="000000"/>
                </a:solidFill>
                <a:latin typeface="Roboto" panose="02000000000000000000" pitchFamily="2" charset="0"/>
                <a:ea typeface="Roboto" panose="02000000000000000000" pitchFamily="2" charset="0"/>
                <a:hlinkClick r:id="rId3"/>
              </a:rPr>
              <a:t>rpaulet@quadkor.com</a:t>
            </a:r>
            <a:r>
              <a:rPr lang="en-US" sz="1800" dirty="0">
                <a:solidFill>
                  <a:srgbClr val="000000"/>
                </a:solidFill>
                <a:latin typeface="Roboto" panose="02000000000000000000" pitchFamily="2" charset="0"/>
                <a:ea typeface="Roboto" panose="02000000000000000000" pitchFamily="2" charset="0"/>
              </a:rPr>
              <a:t>  </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303-416-0032</a:t>
            </a:r>
          </a:p>
          <a:p>
            <a:pPr marL="0" lvl="1" indent="0">
              <a:lnSpc>
                <a:spcPct val="110000"/>
              </a:lnSpc>
              <a:buNone/>
            </a:pP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Schedule Demos/Request Feature Keys</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Christina Martinez, </a:t>
            </a:r>
            <a:r>
              <a:rPr lang="en-US" sz="1800" dirty="0">
                <a:solidFill>
                  <a:srgbClr val="000000"/>
                </a:solidFill>
                <a:latin typeface="Roboto" panose="02000000000000000000" pitchFamily="2" charset="0"/>
                <a:ea typeface="Roboto" panose="02000000000000000000" pitchFamily="2" charset="0"/>
                <a:hlinkClick r:id="rId4"/>
              </a:rPr>
              <a:t>christinam@quadkor.com</a:t>
            </a: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619-213-3171</a:t>
            </a:r>
          </a:p>
        </p:txBody>
      </p:sp>
      <p:sp>
        <p:nvSpPr>
          <p:cNvPr id="6" name="Text Placeholder 5">
            <a:extLst>
              <a:ext uri="{FF2B5EF4-FFF2-40B4-BE49-F238E27FC236}">
                <a16:creationId xmlns:a16="http://schemas.microsoft.com/office/drawing/2014/main" id="{1091D226-39BD-4534-A131-FA3FCF3BEB09}"/>
              </a:ext>
            </a:extLst>
          </p:cNvPr>
          <p:cNvSpPr txBox="1">
            <a:spLocks/>
          </p:cNvSpPr>
          <p:nvPr/>
        </p:nvSpPr>
        <p:spPr>
          <a:xfrm>
            <a:off x="6119759" y="4438105"/>
            <a:ext cx="3248499" cy="1830684"/>
          </a:xfrm>
          <a:prstGeom prst="rect">
            <a:avLst/>
          </a:prstGeom>
        </p:spPr>
        <p:txBody>
          <a:bodyPr>
            <a:normAutofit/>
          </a:bodyPr>
          <a:lstStyle>
            <a:lvl1pPr marL="228600" indent="-228600" algn="l" defTabSz="914400" rtl="0" eaLnBrk="1" latinLnBrk="0" hangingPunct="1">
              <a:lnSpc>
                <a:spcPct val="90000"/>
              </a:lnSpc>
              <a:spcBef>
                <a:spcPts val="1000"/>
              </a:spcBef>
              <a:buClr>
                <a:srgbClr val="A65523"/>
              </a:buClr>
              <a:buFont typeface="Wingdings" panose="05000000000000000000" pitchFamily="2" charset="2"/>
              <a:buChar char=""/>
              <a:defRPr sz="2800" kern="1200">
                <a:solidFill>
                  <a:srgbClr val="3B3838"/>
                </a:solidFill>
                <a:latin typeface="+mn-lt"/>
                <a:ea typeface="+mn-ea"/>
                <a:cs typeface="+mn-cs"/>
              </a:defRPr>
            </a:lvl1pPr>
            <a:lvl2pPr marL="685800" indent="-228600" algn="l" defTabSz="914400" rtl="0" eaLnBrk="1" latinLnBrk="0" hangingPunct="1">
              <a:lnSpc>
                <a:spcPct val="90000"/>
              </a:lnSpc>
              <a:spcBef>
                <a:spcPts val="500"/>
              </a:spcBef>
              <a:buClr>
                <a:srgbClr val="A65523"/>
              </a:buClr>
              <a:buFont typeface="Wingdings" panose="05000000000000000000" pitchFamily="2" charset="2"/>
              <a:buChar char=""/>
              <a:defRPr sz="2400" kern="1200">
                <a:solidFill>
                  <a:srgbClr val="3B3838"/>
                </a:solidFill>
                <a:latin typeface="+mn-lt"/>
                <a:ea typeface="+mn-ea"/>
                <a:cs typeface="+mn-cs"/>
              </a:defRPr>
            </a:lvl2pPr>
            <a:lvl3pPr marL="1143000" indent="-228600" algn="l" defTabSz="914400" rtl="0" eaLnBrk="1" latinLnBrk="0" hangingPunct="1">
              <a:lnSpc>
                <a:spcPct val="90000"/>
              </a:lnSpc>
              <a:spcBef>
                <a:spcPts val="500"/>
              </a:spcBef>
              <a:buClr>
                <a:srgbClr val="A65523"/>
              </a:buClr>
              <a:buFont typeface="Wingdings" panose="05000000000000000000" pitchFamily="2" charset="2"/>
              <a:buChar char=""/>
              <a:defRPr sz="2000" kern="1200">
                <a:solidFill>
                  <a:srgbClr val="3B3838"/>
                </a:solidFill>
                <a:latin typeface="+mn-lt"/>
                <a:ea typeface="+mn-ea"/>
                <a:cs typeface="+mn-cs"/>
              </a:defRPr>
            </a:lvl3pPr>
            <a:lvl4pPr marL="16002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4pPr>
            <a:lvl5pPr marL="20574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10000"/>
              </a:lnSpc>
              <a:buNone/>
            </a:pPr>
            <a:r>
              <a:rPr lang="en-US" dirty="0">
                <a:solidFill>
                  <a:schemeClr val="tx1"/>
                </a:solidFill>
                <a:latin typeface="Roboto" panose="02000000000000000000" pitchFamily="2" charset="0"/>
                <a:ea typeface="Roboto" panose="02000000000000000000" pitchFamily="2" charset="0"/>
              </a:rPr>
              <a:t>Wish to see the Rental Pack in action? </a:t>
            </a:r>
            <a:br>
              <a:rPr lang="en-US" dirty="0">
                <a:solidFill>
                  <a:schemeClr val="tx1"/>
                </a:solidFill>
                <a:latin typeface="Roboto" panose="02000000000000000000" pitchFamily="2" charset="0"/>
                <a:ea typeface="Roboto" panose="02000000000000000000" pitchFamily="2" charset="0"/>
              </a:rPr>
            </a:br>
            <a:r>
              <a:rPr lang="en-US" i="1" dirty="0">
                <a:solidFill>
                  <a:srgbClr val="EA082E"/>
                </a:solidFill>
                <a:latin typeface="Roboto" panose="02000000000000000000" pitchFamily="2" charset="0"/>
                <a:ea typeface="Roboto" panose="02000000000000000000" pitchFamily="2" charset="0"/>
              </a:rPr>
              <a:t>We can show you Now if you have time.</a:t>
            </a:r>
          </a:p>
        </p:txBody>
      </p:sp>
      <p:sp>
        <p:nvSpPr>
          <p:cNvPr id="8" name="Text Placeholder 5">
            <a:extLst>
              <a:ext uri="{FF2B5EF4-FFF2-40B4-BE49-F238E27FC236}">
                <a16:creationId xmlns:a16="http://schemas.microsoft.com/office/drawing/2014/main" id="{633AF996-82B6-BAC2-88EC-3FCDE558F0DD}"/>
              </a:ext>
            </a:extLst>
          </p:cNvPr>
          <p:cNvSpPr txBox="1">
            <a:spLocks/>
          </p:cNvSpPr>
          <p:nvPr/>
        </p:nvSpPr>
        <p:spPr>
          <a:xfrm>
            <a:off x="5798457" y="1533625"/>
            <a:ext cx="4500704" cy="4638576"/>
          </a:xfrm>
          <a:prstGeom prst="rect">
            <a:avLst/>
          </a:prstGeom>
        </p:spPr>
        <p:txBody>
          <a:bodyPr>
            <a:normAutofit/>
          </a:bodyPr>
          <a:lstStyle>
            <a:lvl1pPr marL="228600" indent="-228600" algn="l" defTabSz="914400" rtl="0" eaLnBrk="1" latinLnBrk="0" hangingPunct="1">
              <a:lnSpc>
                <a:spcPct val="90000"/>
              </a:lnSpc>
              <a:spcBef>
                <a:spcPts val="1000"/>
              </a:spcBef>
              <a:buClr>
                <a:srgbClr val="A65523"/>
              </a:buClr>
              <a:buFont typeface="Wingdings" panose="05000000000000000000" pitchFamily="2" charset="2"/>
              <a:buChar char=""/>
              <a:defRPr sz="2800" kern="1200">
                <a:solidFill>
                  <a:srgbClr val="3B3838"/>
                </a:solidFill>
                <a:latin typeface="+mn-lt"/>
                <a:ea typeface="+mn-ea"/>
                <a:cs typeface="+mn-cs"/>
              </a:defRPr>
            </a:lvl1pPr>
            <a:lvl2pPr marL="685800" indent="-228600" algn="l" defTabSz="914400" rtl="0" eaLnBrk="1" latinLnBrk="0" hangingPunct="1">
              <a:lnSpc>
                <a:spcPct val="90000"/>
              </a:lnSpc>
              <a:spcBef>
                <a:spcPts val="500"/>
              </a:spcBef>
              <a:buClr>
                <a:srgbClr val="A65523"/>
              </a:buClr>
              <a:buFont typeface="Wingdings" panose="05000000000000000000" pitchFamily="2" charset="2"/>
              <a:buChar char=""/>
              <a:defRPr sz="2400" kern="1200">
                <a:solidFill>
                  <a:srgbClr val="3B3838"/>
                </a:solidFill>
                <a:latin typeface="+mn-lt"/>
                <a:ea typeface="+mn-ea"/>
                <a:cs typeface="+mn-cs"/>
              </a:defRPr>
            </a:lvl2pPr>
            <a:lvl3pPr marL="1143000" indent="-228600" algn="l" defTabSz="914400" rtl="0" eaLnBrk="1" latinLnBrk="0" hangingPunct="1">
              <a:lnSpc>
                <a:spcPct val="90000"/>
              </a:lnSpc>
              <a:spcBef>
                <a:spcPts val="500"/>
              </a:spcBef>
              <a:buClr>
                <a:srgbClr val="A65523"/>
              </a:buClr>
              <a:buFont typeface="Wingdings" panose="05000000000000000000" pitchFamily="2" charset="2"/>
              <a:buChar char=""/>
              <a:defRPr sz="2000" kern="1200">
                <a:solidFill>
                  <a:srgbClr val="3B3838"/>
                </a:solidFill>
                <a:latin typeface="+mn-lt"/>
                <a:ea typeface="+mn-ea"/>
                <a:cs typeface="+mn-cs"/>
              </a:defRPr>
            </a:lvl3pPr>
            <a:lvl4pPr marL="16002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4pPr>
            <a:lvl5pPr marL="20574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Implementation</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Sam </a:t>
            </a:r>
            <a:r>
              <a:rPr lang="en-US" sz="1800" dirty="0" err="1">
                <a:solidFill>
                  <a:srgbClr val="000000"/>
                </a:solidFill>
                <a:latin typeface="Roboto" panose="02000000000000000000" pitchFamily="2" charset="0"/>
                <a:ea typeface="Roboto" panose="02000000000000000000" pitchFamily="2" charset="0"/>
              </a:rPr>
              <a:t>Yaz</a:t>
            </a:r>
            <a:r>
              <a:rPr lang="en-US" sz="1800" dirty="0">
                <a:solidFill>
                  <a:srgbClr val="000000"/>
                </a:solidFill>
                <a:latin typeface="Roboto" panose="02000000000000000000" pitchFamily="2" charset="0"/>
                <a:ea typeface="Roboto" panose="02000000000000000000" pitchFamily="2" charset="0"/>
              </a:rPr>
              <a:t>, </a:t>
            </a:r>
            <a:r>
              <a:rPr lang="en-US" sz="1800" dirty="0">
                <a:solidFill>
                  <a:srgbClr val="000000"/>
                </a:solidFill>
                <a:latin typeface="Roboto" panose="02000000000000000000" pitchFamily="2" charset="0"/>
                <a:ea typeface="Roboto" panose="02000000000000000000" pitchFamily="2" charset="0"/>
                <a:hlinkClick r:id="rId5"/>
              </a:rPr>
              <a:t>syaz@quadkor.com</a:t>
            </a: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858-752-0967</a:t>
            </a:r>
          </a:p>
          <a:p>
            <a:pPr marL="0" lvl="1" indent="0">
              <a:lnSpc>
                <a:spcPct val="110000"/>
              </a:lnSpc>
              <a:buNone/>
            </a:pPr>
            <a:endParaRPr lang="en-US" sz="1800" dirty="0">
              <a:solidFill>
                <a:srgbClr val="000000"/>
              </a:solidFill>
              <a:latin typeface="Roboto" panose="02000000000000000000" pitchFamily="2" charset="0"/>
              <a:ea typeface="Roboto" panose="02000000000000000000" pitchFamily="2" charset="0"/>
            </a:endParaRP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System Architect</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Garry Moyle, </a:t>
            </a:r>
            <a:r>
              <a:rPr lang="en-US" sz="1800" dirty="0">
                <a:solidFill>
                  <a:srgbClr val="000000"/>
                </a:solidFill>
                <a:latin typeface="Roboto" panose="02000000000000000000" pitchFamily="2" charset="0"/>
                <a:ea typeface="Roboto" panose="02000000000000000000" pitchFamily="2" charset="0"/>
                <a:hlinkClick r:id="rId6"/>
              </a:rPr>
              <a:t>gmoyle@quadkor.com</a:t>
            </a:r>
            <a:r>
              <a:rPr lang="en-US" sz="1800" dirty="0">
                <a:solidFill>
                  <a:srgbClr val="000000"/>
                </a:solidFill>
                <a:latin typeface="Roboto" panose="02000000000000000000" pitchFamily="2" charset="0"/>
                <a:ea typeface="Roboto" panose="02000000000000000000" pitchFamily="2" charset="0"/>
              </a:rPr>
              <a:t>  </a:t>
            </a:r>
          </a:p>
          <a:p>
            <a:pPr marL="0" lvl="1" indent="0">
              <a:lnSpc>
                <a:spcPct val="110000"/>
              </a:lnSpc>
              <a:buNone/>
            </a:pPr>
            <a:r>
              <a:rPr lang="en-US" sz="1800" dirty="0">
                <a:solidFill>
                  <a:srgbClr val="000000"/>
                </a:solidFill>
                <a:latin typeface="Roboto" panose="02000000000000000000" pitchFamily="2" charset="0"/>
                <a:ea typeface="Roboto" panose="02000000000000000000" pitchFamily="2" charset="0"/>
              </a:rPr>
              <a:t>619-240-4092</a:t>
            </a:r>
          </a:p>
          <a:p>
            <a:pPr marL="0" lvl="1" indent="0">
              <a:lnSpc>
                <a:spcPct val="110000"/>
              </a:lnSpc>
              <a:buNone/>
            </a:pPr>
            <a:endParaRPr lang="en-US" sz="2200" dirty="0">
              <a:solidFill>
                <a:srgbClr val="000000"/>
              </a:solidFill>
              <a:latin typeface="Roboto" panose="02000000000000000000" pitchFamily="2" charset="0"/>
              <a:ea typeface="Roboto" panose="02000000000000000000" pitchFamily="2" charset="0"/>
            </a:endParaRPr>
          </a:p>
        </p:txBody>
      </p:sp>
      <p:pic>
        <p:nvPicPr>
          <p:cNvPr id="16" name="Picture 15" descr="A picture containing text, outdoor, road, orange&#10;&#10;Description automatically generated">
            <a:extLst>
              <a:ext uri="{FF2B5EF4-FFF2-40B4-BE49-F238E27FC236}">
                <a16:creationId xmlns:a16="http://schemas.microsoft.com/office/drawing/2014/main" id="{4E3609F5-FA42-84D3-51D8-E7FD27005234}"/>
              </a:ext>
            </a:extLst>
          </p:cNvPr>
          <p:cNvPicPr>
            <a:picLocks noChangeAspect="1"/>
          </p:cNvPicPr>
          <p:nvPr/>
        </p:nvPicPr>
        <p:blipFill rotWithShape="1">
          <a:blip r:embed="rId7">
            <a:extLst>
              <a:ext uri="{28A0092B-C50C-407E-A947-70E740481C1C}">
                <a14:useLocalDpi xmlns:a14="http://schemas.microsoft.com/office/drawing/2010/main" val="0"/>
              </a:ext>
            </a:extLst>
          </a:blip>
          <a:srcRect t="20000" b="17037"/>
          <a:stretch/>
        </p:blipFill>
        <p:spPr>
          <a:xfrm>
            <a:off x="9861902" y="0"/>
            <a:ext cx="2325738" cy="1830118"/>
          </a:xfrm>
          <a:prstGeom prst="rect">
            <a:avLst/>
          </a:prstGeom>
        </p:spPr>
      </p:pic>
      <p:pic>
        <p:nvPicPr>
          <p:cNvPr id="7" name="Picture 6" descr="A person writing on a piece of paper&#10;&#10;Description automatically generated with medium confidence">
            <a:extLst>
              <a:ext uri="{FF2B5EF4-FFF2-40B4-BE49-F238E27FC236}">
                <a16:creationId xmlns:a16="http://schemas.microsoft.com/office/drawing/2014/main" id="{46EBA628-EC3C-67DD-7825-7E3A50178759}"/>
              </a:ext>
            </a:extLst>
          </p:cNvPr>
          <p:cNvPicPr>
            <a:picLocks noChangeAspect="1"/>
          </p:cNvPicPr>
          <p:nvPr/>
        </p:nvPicPr>
        <p:blipFill rotWithShape="1">
          <a:blip r:embed="rId8">
            <a:extLst>
              <a:ext uri="{28A0092B-C50C-407E-A947-70E740481C1C}">
                <a14:useLocalDpi xmlns:a14="http://schemas.microsoft.com/office/drawing/2010/main" val="0"/>
              </a:ext>
            </a:extLst>
          </a:blip>
          <a:srcRect l="-453" t="-2043" r="6277" b="2043"/>
          <a:stretch/>
        </p:blipFill>
        <p:spPr>
          <a:xfrm>
            <a:off x="9861902" y="1921893"/>
            <a:ext cx="2566870" cy="1533625"/>
          </a:xfrm>
          <a:prstGeom prst="rect">
            <a:avLst/>
          </a:prstGeom>
        </p:spPr>
      </p:pic>
      <p:pic>
        <p:nvPicPr>
          <p:cNvPr id="22" name="Picture 21" descr="A picture containing person&#10;&#10;Description automatically generated">
            <a:extLst>
              <a:ext uri="{FF2B5EF4-FFF2-40B4-BE49-F238E27FC236}">
                <a16:creationId xmlns:a16="http://schemas.microsoft.com/office/drawing/2014/main" id="{F03A07B8-C47D-1D03-2670-7148F92D74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4504" y="3556919"/>
            <a:ext cx="2300436" cy="1533624"/>
          </a:xfrm>
          <a:prstGeom prst="rect">
            <a:avLst/>
          </a:prstGeom>
        </p:spPr>
      </p:pic>
      <p:pic>
        <p:nvPicPr>
          <p:cNvPr id="24" name="Picture 23">
            <a:extLst>
              <a:ext uri="{FF2B5EF4-FFF2-40B4-BE49-F238E27FC236}">
                <a16:creationId xmlns:a16="http://schemas.microsoft.com/office/drawing/2014/main" id="{2825C43F-A4C7-60F3-6853-09EF6F2240EF}"/>
              </a:ext>
            </a:extLst>
          </p:cNvPr>
          <p:cNvPicPr>
            <a:picLocks noChangeAspect="1"/>
          </p:cNvPicPr>
          <p:nvPr/>
        </p:nvPicPr>
        <p:blipFill rotWithShape="1">
          <a:blip r:embed="rId10">
            <a:extLst>
              <a:ext uri="{28A0092B-C50C-407E-A947-70E740481C1C}">
                <a14:useLocalDpi xmlns:a14="http://schemas.microsoft.com/office/drawing/2010/main" val="0"/>
              </a:ext>
            </a:extLst>
          </a:blip>
          <a:srcRect l="3265" r="8220"/>
          <a:stretch/>
        </p:blipFill>
        <p:spPr>
          <a:xfrm>
            <a:off x="9874504" y="5187131"/>
            <a:ext cx="2300436" cy="1696442"/>
          </a:xfrm>
          <a:prstGeom prst="rect">
            <a:avLst/>
          </a:prstGeom>
        </p:spPr>
      </p:pic>
    </p:spTree>
    <p:extLst>
      <p:ext uri="{BB962C8B-B14F-4D97-AF65-F5344CB8AC3E}">
        <p14:creationId xmlns:p14="http://schemas.microsoft.com/office/powerpoint/2010/main" val="284893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FD86-4562-7280-DC8B-AAB2653D2D3E}"/>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014D016E-4BE6-5C27-F117-4ADC09B1B137}"/>
              </a:ext>
            </a:extLst>
          </p:cNvPr>
          <p:cNvSpPr>
            <a:spLocks noGrp="1"/>
          </p:cNvSpPr>
          <p:nvPr>
            <p:ph idx="1"/>
          </p:nvPr>
        </p:nvSpPr>
        <p:spPr>
          <a:xfrm>
            <a:off x="1122679" y="1561763"/>
            <a:ext cx="4088591" cy="4615200"/>
          </a:xfrm>
        </p:spPr>
        <p:txBody>
          <a:bodyPr>
            <a:normAutofit/>
          </a:bodyPr>
          <a:lstStyle/>
          <a:p>
            <a:r>
              <a:rPr lang="en-US" sz="2500" dirty="0"/>
              <a:t>History</a:t>
            </a:r>
          </a:p>
          <a:p>
            <a:r>
              <a:rPr lang="en-US" sz="2500" dirty="0"/>
              <a:t>Market</a:t>
            </a:r>
          </a:p>
          <a:p>
            <a:r>
              <a:rPr lang="en-US" sz="2500" dirty="0"/>
              <a:t>Competition</a:t>
            </a:r>
          </a:p>
          <a:p>
            <a:r>
              <a:rPr lang="en-US" sz="2500" dirty="0"/>
              <a:t>Sales Approach</a:t>
            </a:r>
          </a:p>
          <a:p>
            <a:r>
              <a:rPr lang="en-US" sz="2500" dirty="0"/>
              <a:t>Sales Support Calendar</a:t>
            </a:r>
          </a:p>
          <a:p>
            <a:r>
              <a:rPr lang="en-US" sz="2500" dirty="0"/>
              <a:t>Training</a:t>
            </a:r>
          </a:p>
          <a:p>
            <a:endParaRPr lang="en-US" dirty="0"/>
          </a:p>
        </p:txBody>
      </p:sp>
      <p:sp>
        <p:nvSpPr>
          <p:cNvPr id="4" name="Content Placeholder 2">
            <a:extLst>
              <a:ext uri="{FF2B5EF4-FFF2-40B4-BE49-F238E27FC236}">
                <a16:creationId xmlns:a16="http://schemas.microsoft.com/office/drawing/2014/main" id="{B41604FA-2B27-13ED-0526-DC3228BF4289}"/>
              </a:ext>
            </a:extLst>
          </p:cNvPr>
          <p:cNvSpPr txBox="1">
            <a:spLocks/>
          </p:cNvSpPr>
          <p:nvPr/>
        </p:nvSpPr>
        <p:spPr>
          <a:xfrm>
            <a:off x="6154575" y="1561763"/>
            <a:ext cx="4544848" cy="461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3B3838"/>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3B3838"/>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3B3838"/>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t>Marketing Kit</a:t>
            </a:r>
          </a:p>
          <a:p>
            <a:pPr marL="633413" indent="-342900">
              <a:buClr>
                <a:srgbClr val="C00000"/>
              </a:buClr>
              <a:buFont typeface="Wingdings" panose="05000000000000000000" pitchFamily="2" charset="2"/>
              <a:buChar char=" "/>
            </a:pPr>
            <a:r>
              <a:rPr lang="en-US" sz="2000" dirty="0">
                <a:latin typeface="Roboto" panose="02000000000000000000" pitchFamily="2" charset="0"/>
                <a:ea typeface="Roboto" panose="02000000000000000000" pitchFamily="2" charset="0"/>
              </a:rPr>
              <a:t>Press release announcing additional native functionality in SyteLine</a:t>
            </a:r>
          </a:p>
          <a:p>
            <a:pPr marL="633413" indent="-342900">
              <a:buClr>
                <a:srgbClr val="C00000"/>
              </a:buClr>
              <a:buFont typeface="Wingdings" panose="05000000000000000000" pitchFamily="2" charset="2"/>
              <a:buChar char=" "/>
            </a:pPr>
            <a:r>
              <a:rPr lang="en-US" sz="2000" dirty="0">
                <a:latin typeface="Roboto" panose="02000000000000000000" pitchFamily="2" charset="0"/>
                <a:ea typeface="Roboto" panose="02000000000000000000" pitchFamily="2" charset="0"/>
              </a:rPr>
              <a:t>Net new brochure – brandable</a:t>
            </a:r>
          </a:p>
          <a:p>
            <a:pPr marL="633413" indent="-342900">
              <a:buClr>
                <a:srgbClr val="C00000"/>
              </a:buClr>
              <a:buFont typeface="Wingdings" panose="05000000000000000000" pitchFamily="2" charset="2"/>
              <a:buChar char=" "/>
            </a:pPr>
            <a:r>
              <a:rPr lang="en-US" sz="2000" dirty="0"/>
              <a:t>Install base brochure - brandable</a:t>
            </a:r>
            <a:endParaRPr lang="en-US" sz="2000" dirty="0">
              <a:latin typeface="Roboto" panose="02000000000000000000" pitchFamily="2" charset="0"/>
              <a:ea typeface="Roboto" panose="02000000000000000000" pitchFamily="2" charset="0"/>
            </a:endParaRPr>
          </a:p>
          <a:p>
            <a:pPr marL="633413" indent="-342900">
              <a:buClr>
                <a:srgbClr val="C00000"/>
              </a:buClr>
              <a:buFont typeface="Wingdings" panose="05000000000000000000" pitchFamily="2" charset="2"/>
              <a:buChar char=" "/>
            </a:pPr>
            <a:r>
              <a:rPr lang="en-US" sz="2000" dirty="0">
                <a:latin typeface="Roboto" panose="02000000000000000000" pitchFamily="2" charset="0"/>
                <a:ea typeface="Roboto" panose="02000000000000000000" pitchFamily="2" charset="0"/>
              </a:rPr>
              <a:t>On-demand demo</a:t>
            </a:r>
          </a:p>
          <a:p>
            <a:pPr marL="633413" indent="-342900">
              <a:buClr>
                <a:srgbClr val="C00000"/>
              </a:buClr>
              <a:buFont typeface="Wingdings" panose="05000000000000000000" pitchFamily="2" charset="2"/>
              <a:buChar char=" "/>
            </a:pPr>
            <a:r>
              <a:rPr lang="en-US" sz="2000" dirty="0">
                <a:latin typeface="Roboto" panose="02000000000000000000" pitchFamily="2" charset="0"/>
                <a:ea typeface="Roboto" panose="02000000000000000000" pitchFamily="2" charset="0"/>
              </a:rPr>
              <a:t>2-minute teaser video</a:t>
            </a:r>
          </a:p>
          <a:p>
            <a:pPr marL="633413" indent="-342900">
              <a:buClr>
                <a:srgbClr val="C00000"/>
              </a:buClr>
              <a:buFont typeface="Wingdings" panose="05000000000000000000" pitchFamily="2" charset="2"/>
              <a:buChar char=" "/>
            </a:pPr>
            <a:r>
              <a:rPr lang="en-US" sz="2000" dirty="0">
                <a:latin typeface="Roboto" panose="02000000000000000000" pitchFamily="2" charset="0"/>
                <a:ea typeface="Roboto" panose="02000000000000000000" pitchFamily="2" charset="0"/>
              </a:rPr>
              <a:t>Updated Infor SyteLine Functionality List Summary</a:t>
            </a:r>
          </a:p>
          <a:p>
            <a:pPr marL="633413" indent="-342900">
              <a:buClr>
                <a:srgbClr val="C00000"/>
              </a:buClr>
              <a:buFont typeface="Wingdings" panose="05000000000000000000" pitchFamily="2" charset="2"/>
              <a:buChar char=" "/>
            </a:pPr>
            <a:r>
              <a:rPr lang="en-US" sz="2000" dirty="0"/>
              <a:t>Equipment Rental Resources</a:t>
            </a:r>
            <a:endParaRPr lang="en-US" sz="2300" dirty="0"/>
          </a:p>
          <a:p>
            <a:endParaRPr lang="en-US" dirty="0"/>
          </a:p>
        </p:txBody>
      </p:sp>
    </p:spTree>
    <p:extLst>
      <p:ext uri="{BB962C8B-B14F-4D97-AF65-F5344CB8AC3E}">
        <p14:creationId xmlns:p14="http://schemas.microsoft.com/office/powerpoint/2010/main" val="3977425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39FACD32-6ACC-1EB8-63C9-54ED5D7E83B3}"/>
              </a:ext>
            </a:extLst>
          </p:cNvPr>
          <p:cNvPicPr>
            <a:picLocks noChangeAspect="1"/>
          </p:cNvPicPr>
          <p:nvPr/>
        </p:nvPicPr>
        <p:blipFill>
          <a:blip r:embed="rId2">
            <a:extLst>
              <a:ext uri="{28A0092B-C50C-407E-A947-70E740481C1C}">
                <a14:useLocalDpi xmlns:a14="http://schemas.microsoft.com/office/drawing/2010/main" val="0"/>
              </a:ext>
            </a:extLst>
          </a:blip>
          <a:srcRect l="9334" r="9334"/>
          <a:stretch/>
        </p:blipFill>
        <p:spPr>
          <a:xfrm>
            <a:off x="5978310" y="0"/>
            <a:ext cx="7762650" cy="6858000"/>
          </a:xfrm>
          <a:prstGeom prst="rect">
            <a:avLst/>
          </a:prstGeom>
        </p:spPr>
      </p:pic>
      <p:sp>
        <p:nvSpPr>
          <p:cNvPr id="10" name="Title 1">
            <a:extLst>
              <a:ext uri="{FF2B5EF4-FFF2-40B4-BE49-F238E27FC236}">
                <a16:creationId xmlns:a16="http://schemas.microsoft.com/office/drawing/2014/main" id="{E0EF8181-A1CB-B7D7-EE8C-6A6E3B212208}"/>
              </a:ext>
            </a:extLst>
          </p:cNvPr>
          <p:cNvSpPr txBox="1">
            <a:spLocks/>
          </p:cNvSpPr>
          <p:nvPr/>
        </p:nvSpPr>
        <p:spPr>
          <a:xfrm>
            <a:off x="1010833" y="192929"/>
            <a:ext cx="3932237" cy="8695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2">
                    <a:lumMod val="25000"/>
                  </a:schemeClr>
                </a:solidFill>
                <a:latin typeface="Proxima Nova" panose="02000506030000020004" pitchFamily="50" charset="0"/>
                <a:ea typeface="+mj-ea"/>
                <a:cs typeface="+mj-cs"/>
              </a:defRPr>
            </a:lvl1pPr>
          </a:lstStyle>
          <a:p>
            <a:pPr algn="l"/>
            <a:r>
              <a:rPr lang="en-US" sz="4000" dirty="0"/>
              <a:t>History</a:t>
            </a:r>
          </a:p>
        </p:txBody>
      </p:sp>
      <p:sp>
        <p:nvSpPr>
          <p:cNvPr id="11" name="Content Placeholder 2">
            <a:extLst>
              <a:ext uri="{FF2B5EF4-FFF2-40B4-BE49-F238E27FC236}">
                <a16:creationId xmlns:a16="http://schemas.microsoft.com/office/drawing/2014/main" id="{3EFB3B35-6BDA-7156-1CE8-19E272139FDD}"/>
              </a:ext>
            </a:extLst>
          </p:cNvPr>
          <p:cNvSpPr txBox="1">
            <a:spLocks/>
          </p:cNvSpPr>
          <p:nvPr/>
        </p:nvSpPr>
        <p:spPr>
          <a:xfrm>
            <a:off x="575626" y="1564641"/>
            <a:ext cx="5242369" cy="4946560"/>
          </a:xfrm>
          <a:prstGeom prst="rect">
            <a:avLst/>
          </a:prstGeom>
        </p:spPr>
        <p:txBody>
          <a:bodyPr>
            <a:noAutofit/>
          </a:bodyPr>
          <a:lstStyle>
            <a:lvl1pPr marL="228600" indent="-228600" algn="l" defTabSz="914400" rtl="0" eaLnBrk="1" latinLnBrk="0" hangingPunct="1">
              <a:lnSpc>
                <a:spcPct val="90000"/>
              </a:lnSpc>
              <a:spcBef>
                <a:spcPts val="1000"/>
              </a:spcBef>
              <a:buClr>
                <a:srgbClr val="A65523"/>
              </a:buClr>
              <a:buFont typeface="Wingdings" panose="05000000000000000000" pitchFamily="2" charset="2"/>
              <a:buChar char=""/>
              <a:defRPr sz="2800" kern="1200">
                <a:solidFill>
                  <a:srgbClr val="3B3838"/>
                </a:solidFill>
                <a:latin typeface="+mn-lt"/>
                <a:ea typeface="+mn-ea"/>
                <a:cs typeface="+mn-cs"/>
              </a:defRPr>
            </a:lvl1pPr>
            <a:lvl2pPr marL="685800" indent="-228600" algn="l" defTabSz="914400" rtl="0" eaLnBrk="1" latinLnBrk="0" hangingPunct="1">
              <a:lnSpc>
                <a:spcPct val="90000"/>
              </a:lnSpc>
              <a:spcBef>
                <a:spcPts val="500"/>
              </a:spcBef>
              <a:buClr>
                <a:srgbClr val="A65523"/>
              </a:buClr>
              <a:buFont typeface="Wingdings" panose="05000000000000000000" pitchFamily="2" charset="2"/>
              <a:buChar char=""/>
              <a:defRPr sz="2400" kern="1200">
                <a:solidFill>
                  <a:srgbClr val="3B3838"/>
                </a:solidFill>
                <a:latin typeface="+mn-lt"/>
                <a:ea typeface="+mn-ea"/>
                <a:cs typeface="+mn-cs"/>
              </a:defRPr>
            </a:lvl2pPr>
            <a:lvl3pPr marL="1143000" indent="-228600" algn="l" defTabSz="914400" rtl="0" eaLnBrk="1" latinLnBrk="0" hangingPunct="1">
              <a:lnSpc>
                <a:spcPct val="90000"/>
              </a:lnSpc>
              <a:spcBef>
                <a:spcPts val="500"/>
              </a:spcBef>
              <a:buClr>
                <a:srgbClr val="A65523"/>
              </a:buClr>
              <a:buFont typeface="Wingdings" panose="05000000000000000000" pitchFamily="2" charset="2"/>
              <a:buChar char=""/>
              <a:defRPr sz="2000" kern="1200">
                <a:solidFill>
                  <a:srgbClr val="3B3838"/>
                </a:solidFill>
                <a:latin typeface="+mn-lt"/>
                <a:ea typeface="+mn-ea"/>
                <a:cs typeface="+mn-cs"/>
              </a:defRPr>
            </a:lvl3pPr>
            <a:lvl4pPr marL="16002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4pPr>
            <a:lvl5pPr marL="2057400" indent="-228600" algn="l" defTabSz="914400" rtl="0" eaLnBrk="1" latinLnBrk="0" hangingPunct="1">
              <a:lnSpc>
                <a:spcPct val="90000"/>
              </a:lnSpc>
              <a:spcBef>
                <a:spcPts val="500"/>
              </a:spcBef>
              <a:buClr>
                <a:srgbClr val="A65523"/>
              </a:buClr>
              <a:buFont typeface="Wingdings" panose="05000000000000000000" pitchFamily="2" charset="2"/>
              <a:buChar char=""/>
              <a:defRPr sz="1800"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latin typeface="Roboto" panose="02000000000000000000" pitchFamily="2" charset="0"/>
                <a:ea typeface="Roboto" panose="02000000000000000000" pitchFamily="2" charset="0"/>
              </a:rPr>
              <a:t>As an equipment rental and field service expert, QuadKor</a:t>
            </a:r>
          </a:p>
          <a:p>
            <a:pPr marL="573088" lvl="1" indent="-342900">
              <a:lnSpc>
                <a:spcPct val="110000"/>
              </a:lnSpc>
              <a:buClr>
                <a:srgbClr val="C00000"/>
              </a:buClr>
              <a:buFont typeface="Wingdings" panose="05000000000000000000" pitchFamily="2" charset="2"/>
              <a:buChar char=" "/>
            </a:pPr>
            <a:r>
              <a:rPr lang="en-US" sz="1600" dirty="0">
                <a:latin typeface="Roboto" panose="02000000000000000000" pitchFamily="2" charset="0"/>
                <a:ea typeface="Roboto" panose="02000000000000000000" pitchFamily="2" charset="0"/>
              </a:rPr>
              <a:t>Recognized need for rental functionality to win equipment rental and field service deals</a:t>
            </a:r>
          </a:p>
          <a:p>
            <a:pPr marL="573088" lvl="1" indent="-342900">
              <a:lnSpc>
                <a:spcPct val="110000"/>
              </a:lnSpc>
              <a:buClr>
                <a:srgbClr val="C00000"/>
              </a:buClr>
              <a:buFont typeface="Wingdings" panose="05000000000000000000" pitchFamily="2" charset="2"/>
              <a:buChar char=" "/>
            </a:pPr>
            <a:r>
              <a:rPr lang="en-US" sz="1600" dirty="0">
                <a:latin typeface="Roboto" panose="02000000000000000000" pitchFamily="2" charset="0"/>
                <a:ea typeface="Roboto" panose="02000000000000000000" pitchFamily="2" charset="0"/>
              </a:rPr>
              <a:t>Introduced rental functionality 2017 with one of the largest ISM deals </a:t>
            </a:r>
          </a:p>
          <a:p>
            <a:pPr marL="230188" lvl="1" indent="0">
              <a:lnSpc>
                <a:spcPct val="110000"/>
              </a:lnSpc>
              <a:buClr>
                <a:srgbClr val="C00000"/>
              </a:buClr>
              <a:buNone/>
            </a:pPr>
            <a:endParaRPr lang="en-US" sz="1600" dirty="0">
              <a:latin typeface="Roboto" panose="02000000000000000000" pitchFamily="2" charset="0"/>
              <a:ea typeface="Roboto" panose="02000000000000000000" pitchFamily="2" charset="0"/>
            </a:endParaRPr>
          </a:p>
          <a:p>
            <a:pPr marL="573088" lvl="1" indent="-342900">
              <a:lnSpc>
                <a:spcPct val="110000"/>
              </a:lnSpc>
              <a:buClr>
                <a:srgbClr val="C00000"/>
              </a:buClr>
              <a:buFont typeface="Wingdings" panose="05000000000000000000" pitchFamily="2" charset="2"/>
              <a:buChar char=" "/>
            </a:pPr>
            <a:r>
              <a:rPr lang="en-US" sz="1600" dirty="0">
                <a:latin typeface="Roboto" panose="02000000000000000000" pitchFamily="2" charset="0"/>
                <a:ea typeface="Roboto" panose="02000000000000000000" pitchFamily="2" charset="0"/>
              </a:rPr>
              <a:t>Built deep rental functionality extension for on-prem ISM in 2017 - converted to CSFS multi-tenant cloud in 2019</a:t>
            </a:r>
          </a:p>
          <a:p>
            <a:pPr marL="573088" lvl="1" indent="-342900">
              <a:lnSpc>
                <a:spcPct val="110000"/>
              </a:lnSpc>
              <a:buClr>
                <a:srgbClr val="C00000"/>
              </a:buClr>
              <a:buFont typeface="Wingdings" panose="05000000000000000000" pitchFamily="2" charset="2"/>
              <a:buChar char=" "/>
            </a:pPr>
            <a:r>
              <a:rPr lang="en-US" sz="1600" dirty="0">
                <a:latin typeface="Roboto" panose="02000000000000000000" pitchFamily="2" charset="0"/>
                <a:ea typeface="Roboto" panose="02000000000000000000" pitchFamily="2" charset="0"/>
              </a:rPr>
              <a:t>ISM stand-alone SKU no longer sellable as of Nov 2020 (rental functionality added to </a:t>
            </a:r>
            <a:r>
              <a:rPr lang="en-US" sz="1600" dirty="0" err="1">
                <a:latin typeface="Roboto" panose="02000000000000000000" pitchFamily="2" charset="0"/>
                <a:ea typeface="Roboto" panose="02000000000000000000" pitchFamily="2" charset="0"/>
              </a:rPr>
              <a:t>SX.e</a:t>
            </a:r>
            <a:r>
              <a:rPr lang="en-US" sz="1600" dirty="0">
                <a:latin typeface="Roboto" panose="02000000000000000000" pitchFamily="2" charset="0"/>
                <a:ea typeface="Roboto" panose="02000000000000000000" pitchFamily="2" charset="0"/>
              </a:rPr>
              <a:t>)</a:t>
            </a:r>
          </a:p>
          <a:p>
            <a:pPr marL="573088" lvl="1" indent="-342900">
              <a:lnSpc>
                <a:spcPct val="110000"/>
              </a:lnSpc>
              <a:buClr>
                <a:srgbClr val="C00000"/>
              </a:buClr>
              <a:buFont typeface="Wingdings" panose="05000000000000000000" pitchFamily="2" charset="2"/>
              <a:buChar char=" "/>
            </a:pPr>
            <a:r>
              <a:rPr lang="en-US" sz="1600" dirty="0">
                <a:latin typeface="Roboto" panose="02000000000000000000" pitchFamily="2" charset="0"/>
                <a:ea typeface="Roboto" panose="02000000000000000000" pitchFamily="2" charset="0"/>
              </a:rPr>
              <a:t>Decided in early 2021 to develop the equipment rental and advanced field service functionality for SyteLine</a:t>
            </a:r>
          </a:p>
          <a:p>
            <a:pPr>
              <a:lnSpc>
                <a:spcPct val="80000"/>
              </a:lnSpc>
              <a:spcBef>
                <a:spcPts val="900"/>
              </a:spcBef>
              <a:spcAft>
                <a:spcPts val="600"/>
              </a:spcAft>
              <a:buClr>
                <a:srgbClr val="C00000"/>
              </a:buClr>
              <a:buFont typeface="Wingdings" panose="05000000000000000000" pitchFamily="2" charset="2"/>
              <a:buChar char=" "/>
            </a:pPr>
            <a:endParaRPr lang="en-US" sz="1600" dirty="0"/>
          </a:p>
        </p:txBody>
      </p:sp>
      <p:pic>
        <p:nvPicPr>
          <p:cNvPr id="6" name="Picture 5" descr="Text&#10;&#10;Description automatically generated">
            <a:extLst>
              <a:ext uri="{FF2B5EF4-FFF2-40B4-BE49-F238E27FC236}">
                <a16:creationId xmlns:a16="http://schemas.microsoft.com/office/drawing/2014/main" id="{FAC989AB-A894-0560-1667-B20B8D013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442" y="3104658"/>
            <a:ext cx="1005129" cy="465611"/>
          </a:xfrm>
          <a:prstGeom prst="rect">
            <a:avLst/>
          </a:prstGeom>
        </p:spPr>
      </p:pic>
    </p:spTree>
    <p:extLst>
      <p:ext uri="{BB962C8B-B14F-4D97-AF65-F5344CB8AC3E}">
        <p14:creationId xmlns:p14="http://schemas.microsoft.com/office/powerpoint/2010/main" val="359287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DE75-06C8-4ACA-BB2A-887C84AB498A}"/>
              </a:ext>
            </a:extLst>
          </p:cNvPr>
          <p:cNvSpPr>
            <a:spLocks noGrp="1"/>
          </p:cNvSpPr>
          <p:nvPr>
            <p:ph type="title"/>
          </p:nvPr>
        </p:nvSpPr>
        <p:spPr>
          <a:xfrm>
            <a:off x="1287277" y="1266966"/>
            <a:ext cx="9617446" cy="1287517"/>
          </a:xfrm>
        </p:spPr>
        <p:txBody>
          <a:bodyPr>
            <a:normAutofit fontScale="90000"/>
          </a:bodyPr>
          <a:lstStyle/>
          <a:p>
            <a:pPr>
              <a:lnSpc>
                <a:spcPct val="110000"/>
              </a:lnSpc>
            </a:pPr>
            <a:r>
              <a:rPr lang="en-US" sz="2400" dirty="0">
                <a:latin typeface="Roboto" panose="02000000000000000000" pitchFamily="2" charset="0"/>
                <a:ea typeface="Roboto" panose="02000000000000000000" pitchFamily="2" charset="0"/>
              </a:rPr>
              <a:t>Introducing…</a:t>
            </a:r>
            <a:br>
              <a:rPr lang="en-US" sz="2400" dirty="0">
                <a:latin typeface="Roboto" panose="02000000000000000000" pitchFamily="2" charset="0"/>
                <a:ea typeface="Roboto" panose="02000000000000000000" pitchFamily="2" charset="0"/>
              </a:rPr>
            </a:br>
            <a:br>
              <a:rPr lang="en-US" sz="2400" dirty="0">
                <a:latin typeface="Roboto" panose="02000000000000000000" pitchFamily="2" charset="0"/>
                <a:ea typeface="Roboto" panose="02000000000000000000" pitchFamily="2" charset="0"/>
              </a:rPr>
            </a:br>
            <a:r>
              <a:rPr lang="en-US" sz="4000" b="1" dirty="0">
                <a:latin typeface="Roboto" panose="02000000000000000000" pitchFamily="2" charset="0"/>
                <a:ea typeface="Roboto" panose="02000000000000000000" pitchFamily="2" charset="0"/>
              </a:rPr>
              <a:t>SyteLine Heavy Equipment Rental &amp; Service</a:t>
            </a:r>
            <a:br>
              <a:rPr lang="en-US" sz="4000" b="1" dirty="0">
                <a:latin typeface="Roboto" panose="02000000000000000000" pitchFamily="2" charset="0"/>
                <a:ea typeface="Roboto" panose="02000000000000000000" pitchFamily="2" charset="0"/>
              </a:rPr>
            </a:br>
            <a:r>
              <a:rPr lang="en-US" sz="4000" b="1" dirty="0">
                <a:latin typeface="Roboto" panose="02000000000000000000" pitchFamily="2" charset="0"/>
                <a:ea typeface="Roboto" panose="02000000000000000000" pitchFamily="2" charset="0"/>
              </a:rPr>
              <a:t>Industry Pack</a:t>
            </a:r>
          </a:p>
        </p:txBody>
      </p:sp>
      <p:sp>
        <p:nvSpPr>
          <p:cNvPr id="6" name="Content Placeholder 2">
            <a:extLst>
              <a:ext uri="{FF2B5EF4-FFF2-40B4-BE49-F238E27FC236}">
                <a16:creationId xmlns:a16="http://schemas.microsoft.com/office/drawing/2014/main" id="{8A5C9AE9-84C8-4ECE-89D1-D291D1FBC791}"/>
              </a:ext>
            </a:extLst>
          </p:cNvPr>
          <p:cNvSpPr txBox="1">
            <a:spLocks/>
          </p:cNvSpPr>
          <p:nvPr/>
        </p:nvSpPr>
        <p:spPr>
          <a:xfrm>
            <a:off x="1287277" y="2869876"/>
            <a:ext cx="9215718" cy="30835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A65523"/>
              </a:buClr>
              <a:buFont typeface="Wingdings" panose="05000000000000000000" pitchFamily="2" charset="2"/>
              <a:buNone/>
              <a:defRPr sz="3200" kern="1200">
                <a:solidFill>
                  <a:srgbClr val="3B3838"/>
                </a:solidFill>
                <a:latin typeface="+mn-lt"/>
                <a:ea typeface="+mn-ea"/>
                <a:cs typeface="+mn-cs"/>
              </a:defRPr>
            </a:lvl1pPr>
            <a:lvl2pPr marL="457200" indent="0" algn="l" defTabSz="914400" rtl="0" eaLnBrk="1" latinLnBrk="0" hangingPunct="1">
              <a:lnSpc>
                <a:spcPct val="90000"/>
              </a:lnSpc>
              <a:spcBef>
                <a:spcPts val="500"/>
              </a:spcBef>
              <a:buClr>
                <a:srgbClr val="A65523"/>
              </a:buClr>
              <a:buFont typeface="Wingdings" panose="05000000000000000000" pitchFamily="2" charset="2"/>
              <a:buNone/>
              <a:defRPr sz="2800" kern="1200">
                <a:solidFill>
                  <a:srgbClr val="3B3838"/>
                </a:solidFill>
                <a:latin typeface="+mn-lt"/>
                <a:ea typeface="+mn-ea"/>
                <a:cs typeface="+mn-cs"/>
              </a:defRPr>
            </a:lvl2pPr>
            <a:lvl3pPr marL="914400" indent="0" algn="l" defTabSz="914400" rtl="0" eaLnBrk="1" latinLnBrk="0" hangingPunct="1">
              <a:lnSpc>
                <a:spcPct val="90000"/>
              </a:lnSpc>
              <a:spcBef>
                <a:spcPts val="500"/>
              </a:spcBef>
              <a:buClr>
                <a:srgbClr val="A65523"/>
              </a:buClr>
              <a:buFont typeface="Wingdings" panose="05000000000000000000" pitchFamily="2" charset="2"/>
              <a:buNone/>
              <a:defRPr sz="2400" kern="1200">
                <a:solidFill>
                  <a:srgbClr val="3B3838"/>
                </a:solidFill>
                <a:latin typeface="+mn-lt"/>
                <a:ea typeface="+mn-ea"/>
                <a:cs typeface="+mn-cs"/>
              </a:defRPr>
            </a:lvl3pPr>
            <a:lvl4pPr marL="1371600" indent="0" algn="l" defTabSz="914400" rtl="0" eaLnBrk="1" latinLnBrk="0" hangingPunct="1">
              <a:lnSpc>
                <a:spcPct val="90000"/>
              </a:lnSpc>
              <a:spcBef>
                <a:spcPts val="500"/>
              </a:spcBef>
              <a:buClr>
                <a:srgbClr val="A65523"/>
              </a:buClr>
              <a:buFont typeface="Wingdings" panose="05000000000000000000" pitchFamily="2" charset="2"/>
              <a:buNone/>
              <a:defRPr sz="2000" kern="1200">
                <a:solidFill>
                  <a:srgbClr val="3B3838"/>
                </a:solidFill>
                <a:latin typeface="+mn-lt"/>
                <a:ea typeface="+mn-ea"/>
                <a:cs typeface="+mn-cs"/>
              </a:defRPr>
            </a:lvl4pPr>
            <a:lvl5pPr marL="1828800" indent="0" algn="l" defTabSz="914400" rtl="0" eaLnBrk="1" latinLnBrk="0" hangingPunct="1">
              <a:lnSpc>
                <a:spcPct val="90000"/>
              </a:lnSpc>
              <a:spcBef>
                <a:spcPts val="500"/>
              </a:spcBef>
              <a:buClr>
                <a:srgbClr val="A65523"/>
              </a:buClr>
              <a:buFont typeface="Wingdings" panose="05000000000000000000" pitchFamily="2" charset="2"/>
              <a:buNone/>
              <a:defRPr sz="2000" kern="1200">
                <a:solidFill>
                  <a:srgbClr val="3B3838"/>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10000"/>
              </a:lnSpc>
            </a:pPr>
            <a:r>
              <a:rPr lang="en-US" dirty="0">
                <a:latin typeface="Roboto" panose="02000000000000000000" pitchFamily="2" charset="0"/>
                <a:ea typeface="Roboto" panose="02000000000000000000" pitchFamily="2" charset="0"/>
              </a:rPr>
              <a:t>May 2021 – New direction, wrote equipment rental and advanced field service functionality to SyteLine</a:t>
            </a:r>
          </a:p>
          <a:p>
            <a:pPr algn="ctr">
              <a:lnSpc>
                <a:spcPct val="110000"/>
              </a:lnSpc>
            </a:pPr>
            <a:endParaRPr lang="en-US" dirty="0">
              <a:latin typeface="Roboto" panose="02000000000000000000" pitchFamily="2" charset="0"/>
              <a:ea typeface="Roboto" panose="02000000000000000000" pitchFamily="2" charset="0"/>
            </a:endParaRPr>
          </a:p>
          <a:p>
            <a:pPr>
              <a:lnSpc>
                <a:spcPct val="110000"/>
              </a:lnSpc>
            </a:pPr>
            <a:r>
              <a:rPr lang="en-US" b="1" dirty="0">
                <a:solidFill>
                  <a:srgbClr val="1258A4"/>
                </a:solidFill>
                <a:latin typeface="Roboto" panose="02000000000000000000" pitchFamily="2" charset="0"/>
                <a:ea typeface="Roboto" panose="02000000000000000000" pitchFamily="2" charset="0"/>
              </a:rPr>
              <a:t>An all-in-one solution for this untapped market</a:t>
            </a:r>
          </a:p>
        </p:txBody>
      </p:sp>
    </p:spTree>
    <p:extLst>
      <p:ext uri="{BB962C8B-B14F-4D97-AF65-F5344CB8AC3E}">
        <p14:creationId xmlns:p14="http://schemas.microsoft.com/office/powerpoint/2010/main" val="2294878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41.png" title="Image">
            <a:extLst>
              <a:ext uri="{FF2B5EF4-FFF2-40B4-BE49-F238E27FC236}">
                <a16:creationId xmlns:a16="http://schemas.microsoft.com/office/drawing/2014/main" id="{8FE92456-816A-EF13-18B8-FD9D1517BA52}"/>
              </a:ext>
            </a:extLst>
          </p:cNvPr>
          <p:cNvPicPr preferRelativeResize="0"/>
          <p:nvPr/>
        </p:nvPicPr>
        <p:blipFill>
          <a:blip r:embed="rId2" cstate="print"/>
          <a:stretch>
            <a:fillRect/>
          </a:stretch>
        </p:blipFill>
        <p:spPr>
          <a:xfrm>
            <a:off x="6192932" y="2785325"/>
            <a:ext cx="1156363" cy="915135"/>
          </a:xfrm>
          <a:prstGeom prst="rect">
            <a:avLst/>
          </a:prstGeom>
          <a:noFill/>
        </p:spPr>
      </p:pic>
      <p:pic>
        <p:nvPicPr>
          <p:cNvPr id="38" name="image7.jpg">
            <a:extLst>
              <a:ext uri="{FF2B5EF4-FFF2-40B4-BE49-F238E27FC236}">
                <a16:creationId xmlns:a16="http://schemas.microsoft.com/office/drawing/2014/main" id="{1599032E-909C-1E32-CF74-85FFC66EAA4A}"/>
              </a:ext>
            </a:extLst>
          </p:cNvPr>
          <p:cNvPicPr preferRelativeResize="0"/>
          <p:nvPr/>
        </p:nvPicPr>
        <p:blipFill>
          <a:blip r:embed="rId3" cstate="print"/>
          <a:stretch>
            <a:fillRect/>
          </a:stretch>
        </p:blipFill>
        <p:spPr>
          <a:xfrm>
            <a:off x="2419597" y="2060789"/>
            <a:ext cx="2056595" cy="550048"/>
          </a:xfrm>
          <a:prstGeom prst="rect">
            <a:avLst/>
          </a:prstGeom>
          <a:noFill/>
        </p:spPr>
      </p:pic>
      <p:pic>
        <p:nvPicPr>
          <p:cNvPr id="39" name="Picture 38">
            <a:extLst>
              <a:ext uri="{FF2B5EF4-FFF2-40B4-BE49-F238E27FC236}">
                <a16:creationId xmlns:a16="http://schemas.microsoft.com/office/drawing/2014/main" id="{FF67685F-FA8D-5E71-405A-9883B1BB8DBE}"/>
              </a:ext>
            </a:extLst>
          </p:cNvPr>
          <p:cNvPicPr>
            <a:picLocks noChangeAspect="1"/>
          </p:cNvPicPr>
          <p:nvPr/>
        </p:nvPicPr>
        <p:blipFill>
          <a:blip r:embed="rId4"/>
          <a:stretch>
            <a:fillRect/>
          </a:stretch>
        </p:blipFill>
        <p:spPr>
          <a:xfrm>
            <a:off x="1444074" y="2335813"/>
            <a:ext cx="1395455" cy="1395455"/>
          </a:xfrm>
          <a:prstGeom prst="rect">
            <a:avLst/>
          </a:prstGeom>
        </p:spPr>
      </p:pic>
      <p:sp>
        <p:nvSpPr>
          <p:cNvPr id="40" name="TextBox 39">
            <a:extLst>
              <a:ext uri="{FF2B5EF4-FFF2-40B4-BE49-F238E27FC236}">
                <a16:creationId xmlns:a16="http://schemas.microsoft.com/office/drawing/2014/main" id="{43587C15-CC3D-BE57-3788-39CD3627279C}"/>
              </a:ext>
            </a:extLst>
          </p:cNvPr>
          <p:cNvSpPr txBox="1"/>
          <p:nvPr/>
        </p:nvSpPr>
        <p:spPr>
          <a:xfrm>
            <a:off x="1177059" y="455373"/>
            <a:ext cx="3272666" cy="646331"/>
          </a:xfrm>
          <a:prstGeom prst="rect">
            <a:avLst/>
          </a:prstGeom>
          <a:solidFill>
            <a:schemeClr val="bg1">
              <a:lumMod val="65000"/>
            </a:schemeClr>
          </a:solidFill>
        </p:spPr>
        <p:txBody>
          <a:bodyPr wrap="square" rtlCol="0">
            <a:spAutoFit/>
          </a:bodyPr>
          <a:lstStyle/>
          <a:p>
            <a:pPr algn="ctr"/>
            <a:r>
              <a:rPr lang="en-US" dirty="0">
                <a:solidFill>
                  <a:schemeClr val="bg1"/>
                </a:solidFill>
              </a:rPr>
              <a:t>Infor SyteLine with</a:t>
            </a:r>
            <a:br>
              <a:rPr lang="en-US" dirty="0">
                <a:solidFill>
                  <a:schemeClr val="bg1"/>
                </a:solidFill>
              </a:rPr>
            </a:br>
            <a:r>
              <a:rPr lang="en-US" dirty="0">
                <a:solidFill>
                  <a:schemeClr val="bg1"/>
                </a:solidFill>
              </a:rPr>
              <a:t>Field Service</a:t>
            </a:r>
          </a:p>
        </p:txBody>
      </p:sp>
      <p:sp>
        <p:nvSpPr>
          <p:cNvPr id="41" name="TextBox 40">
            <a:extLst>
              <a:ext uri="{FF2B5EF4-FFF2-40B4-BE49-F238E27FC236}">
                <a16:creationId xmlns:a16="http://schemas.microsoft.com/office/drawing/2014/main" id="{EACC834B-6CA0-532E-8073-934AD24D8109}"/>
              </a:ext>
            </a:extLst>
          </p:cNvPr>
          <p:cNvSpPr txBox="1"/>
          <p:nvPr/>
        </p:nvSpPr>
        <p:spPr>
          <a:xfrm>
            <a:off x="4556552" y="477521"/>
            <a:ext cx="3884813" cy="369332"/>
          </a:xfrm>
          <a:prstGeom prst="rect">
            <a:avLst/>
          </a:prstGeom>
          <a:solidFill>
            <a:schemeClr val="bg1">
              <a:lumMod val="65000"/>
            </a:schemeClr>
          </a:solidFill>
        </p:spPr>
        <p:txBody>
          <a:bodyPr wrap="square" rtlCol="0">
            <a:spAutoFit/>
          </a:bodyPr>
          <a:lstStyle/>
          <a:p>
            <a:pPr algn="ctr"/>
            <a:r>
              <a:rPr lang="en-US" dirty="0">
                <a:solidFill>
                  <a:schemeClr val="bg1"/>
                </a:solidFill>
              </a:rPr>
              <a:t>Infor Service Management</a:t>
            </a:r>
          </a:p>
        </p:txBody>
      </p:sp>
      <p:pic>
        <p:nvPicPr>
          <p:cNvPr id="42" name="image34.png" title="Image">
            <a:extLst>
              <a:ext uri="{FF2B5EF4-FFF2-40B4-BE49-F238E27FC236}">
                <a16:creationId xmlns:a16="http://schemas.microsoft.com/office/drawing/2014/main" id="{B50DCFB3-D362-D2C6-0FAD-F450F02360C9}"/>
              </a:ext>
            </a:extLst>
          </p:cNvPr>
          <p:cNvPicPr preferRelativeResize="0"/>
          <p:nvPr/>
        </p:nvPicPr>
        <p:blipFill>
          <a:blip r:embed="rId5" cstate="print"/>
          <a:stretch>
            <a:fillRect/>
          </a:stretch>
        </p:blipFill>
        <p:spPr>
          <a:xfrm>
            <a:off x="6445517" y="1053154"/>
            <a:ext cx="618024" cy="469444"/>
          </a:xfrm>
          <a:prstGeom prst="rect">
            <a:avLst/>
          </a:prstGeom>
          <a:noFill/>
        </p:spPr>
      </p:pic>
      <p:pic>
        <p:nvPicPr>
          <p:cNvPr id="43" name="image3.png" title="Image">
            <a:extLst>
              <a:ext uri="{FF2B5EF4-FFF2-40B4-BE49-F238E27FC236}">
                <a16:creationId xmlns:a16="http://schemas.microsoft.com/office/drawing/2014/main" id="{86764E2C-AD38-4250-9C60-7491BDE377E9}"/>
              </a:ext>
            </a:extLst>
          </p:cNvPr>
          <p:cNvPicPr preferRelativeResize="0"/>
          <p:nvPr/>
        </p:nvPicPr>
        <p:blipFill>
          <a:blip r:embed="rId6" cstate="print"/>
          <a:stretch>
            <a:fillRect/>
          </a:stretch>
        </p:blipFill>
        <p:spPr>
          <a:xfrm>
            <a:off x="5103576" y="1394959"/>
            <a:ext cx="1395381" cy="587230"/>
          </a:xfrm>
          <a:prstGeom prst="rect">
            <a:avLst/>
          </a:prstGeom>
          <a:noFill/>
        </p:spPr>
      </p:pic>
      <p:pic>
        <p:nvPicPr>
          <p:cNvPr id="44" name="image23.png" title="Image">
            <a:extLst>
              <a:ext uri="{FF2B5EF4-FFF2-40B4-BE49-F238E27FC236}">
                <a16:creationId xmlns:a16="http://schemas.microsoft.com/office/drawing/2014/main" id="{B7AAA40A-2285-5DD2-5D7A-025D5F2C44EC}"/>
              </a:ext>
            </a:extLst>
          </p:cNvPr>
          <p:cNvPicPr preferRelativeResize="0"/>
          <p:nvPr/>
        </p:nvPicPr>
        <p:blipFill>
          <a:blip r:embed="rId7" cstate="print"/>
          <a:stretch>
            <a:fillRect/>
          </a:stretch>
        </p:blipFill>
        <p:spPr>
          <a:xfrm>
            <a:off x="4700864" y="1948968"/>
            <a:ext cx="1969326" cy="717887"/>
          </a:xfrm>
          <a:prstGeom prst="rect">
            <a:avLst/>
          </a:prstGeom>
          <a:noFill/>
        </p:spPr>
      </p:pic>
      <p:pic>
        <p:nvPicPr>
          <p:cNvPr id="45" name="image15.png" title="Image">
            <a:extLst>
              <a:ext uri="{FF2B5EF4-FFF2-40B4-BE49-F238E27FC236}">
                <a16:creationId xmlns:a16="http://schemas.microsoft.com/office/drawing/2014/main" id="{A5DA9D8D-C064-5B94-DE5A-FD00FF86104B}"/>
              </a:ext>
            </a:extLst>
          </p:cNvPr>
          <p:cNvPicPr preferRelativeResize="0"/>
          <p:nvPr/>
        </p:nvPicPr>
        <p:blipFill>
          <a:blip r:embed="rId8" cstate="print"/>
          <a:stretch>
            <a:fillRect/>
          </a:stretch>
        </p:blipFill>
        <p:spPr>
          <a:xfrm>
            <a:off x="4670841" y="3219762"/>
            <a:ext cx="1645616" cy="967510"/>
          </a:xfrm>
          <a:prstGeom prst="rect">
            <a:avLst/>
          </a:prstGeom>
          <a:noFill/>
        </p:spPr>
      </p:pic>
      <p:pic>
        <p:nvPicPr>
          <p:cNvPr id="46" name="image10.png" title="Image">
            <a:extLst>
              <a:ext uri="{FF2B5EF4-FFF2-40B4-BE49-F238E27FC236}">
                <a16:creationId xmlns:a16="http://schemas.microsoft.com/office/drawing/2014/main" id="{B538B61A-7B3F-8B0A-9AFD-EC0C9E91C55A}"/>
              </a:ext>
            </a:extLst>
          </p:cNvPr>
          <p:cNvPicPr preferRelativeResize="0"/>
          <p:nvPr/>
        </p:nvPicPr>
        <p:blipFill>
          <a:blip r:embed="rId9" cstate="print"/>
          <a:stretch>
            <a:fillRect/>
          </a:stretch>
        </p:blipFill>
        <p:spPr>
          <a:xfrm>
            <a:off x="6826086" y="2094801"/>
            <a:ext cx="1363191" cy="486421"/>
          </a:xfrm>
          <a:prstGeom prst="rect">
            <a:avLst/>
          </a:prstGeom>
          <a:noFill/>
        </p:spPr>
      </p:pic>
      <p:sp>
        <p:nvSpPr>
          <p:cNvPr id="47" name="Rectangle 46">
            <a:extLst>
              <a:ext uri="{FF2B5EF4-FFF2-40B4-BE49-F238E27FC236}">
                <a16:creationId xmlns:a16="http://schemas.microsoft.com/office/drawing/2014/main" id="{AAE570F1-7596-9B48-F521-96D9957F93D6}"/>
              </a:ext>
            </a:extLst>
          </p:cNvPr>
          <p:cNvSpPr/>
          <p:nvPr/>
        </p:nvSpPr>
        <p:spPr>
          <a:xfrm>
            <a:off x="1177059" y="465791"/>
            <a:ext cx="3256164" cy="5630209"/>
          </a:xfrm>
          <a:prstGeom prst="rect">
            <a:avLst/>
          </a:pr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1D1CF07-AC30-3A8B-D552-664E6F1386E8}"/>
              </a:ext>
            </a:extLst>
          </p:cNvPr>
          <p:cNvSpPr/>
          <p:nvPr/>
        </p:nvSpPr>
        <p:spPr>
          <a:xfrm>
            <a:off x="4558004" y="474589"/>
            <a:ext cx="3884813" cy="5621411"/>
          </a:xfrm>
          <a:prstGeom prst="rect">
            <a:avLst/>
          </a:pr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image30.png" title="Image">
            <a:extLst>
              <a:ext uri="{FF2B5EF4-FFF2-40B4-BE49-F238E27FC236}">
                <a16:creationId xmlns:a16="http://schemas.microsoft.com/office/drawing/2014/main" id="{48987B0E-37AF-48EE-3A0F-6E85FD2C3F99}"/>
              </a:ext>
            </a:extLst>
          </p:cNvPr>
          <p:cNvPicPr preferRelativeResize="0"/>
          <p:nvPr/>
        </p:nvPicPr>
        <p:blipFill>
          <a:blip r:embed="rId10" cstate="print"/>
          <a:stretch>
            <a:fillRect/>
          </a:stretch>
        </p:blipFill>
        <p:spPr>
          <a:xfrm>
            <a:off x="3033151" y="2966108"/>
            <a:ext cx="1343648" cy="1078970"/>
          </a:xfrm>
          <a:prstGeom prst="rect">
            <a:avLst/>
          </a:prstGeom>
          <a:noFill/>
        </p:spPr>
      </p:pic>
      <p:pic>
        <p:nvPicPr>
          <p:cNvPr id="50" name="image19.png" title="Image">
            <a:extLst>
              <a:ext uri="{FF2B5EF4-FFF2-40B4-BE49-F238E27FC236}">
                <a16:creationId xmlns:a16="http://schemas.microsoft.com/office/drawing/2014/main" id="{E2FE4B5B-BD34-0584-A3C3-3455BF813FE9}"/>
              </a:ext>
            </a:extLst>
          </p:cNvPr>
          <p:cNvPicPr preferRelativeResize="0"/>
          <p:nvPr/>
        </p:nvPicPr>
        <p:blipFill>
          <a:blip r:embed="rId11" cstate="print"/>
          <a:stretch>
            <a:fillRect/>
          </a:stretch>
        </p:blipFill>
        <p:spPr>
          <a:xfrm>
            <a:off x="7156608" y="3593466"/>
            <a:ext cx="1257993" cy="411210"/>
          </a:xfrm>
          <a:prstGeom prst="rect">
            <a:avLst/>
          </a:prstGeom>
          <a:noFill/>
        </p:spPr>
      </p:pic>
      <p:pic>
        <p:nvPicPr>
          <p:cNvPr id="51" name="image24.png" title="Image">
            <a:extLst>
              <a:ext uri="{FF2B5EF4-FFF2-40B4-BE49-F238E27FC236}">
                <a16:creationId xmlns:a16="http://schemas.microsoft.com/office/drawing/2014/main" id="{320712EC-2AE0-5956-9A33-692EA18EB92F}"/>
              </a:ext>
            </a:extLst>
          </p:cNvPr>
          <p:cNvPicPr preferRelativeResize="0"/>
          <p:nvPr/>
        </p:nvPicPr>
        <p:blipFill>
          <a:blip r:embed="rId12" cstate="print"/>
          <a:stretch>
            <a:fillRect/>
          </a:stretch>
        </p:blipFill>
        <p:spPr>
          <a:xfrm>
            <a:off x="5142634" y="2687625"/>
            <a:ext cx="1333934" cy="464142"/>
          </a:xfrm>
          <a:prstGeom prst="rect">
            <a:avLst/>
          </a:prstGeom>
          <a:noFill/>
        </p:spPr>
      </p:pic>
      <p:pic>
        <p:nvPicPr>
          <p:cNvPr id="52" name="image26.png" title="Image">
            <a:extLst>
              <a:ext uri="{FF2B5EF4-FFF2-40B4-BE49-F238E27FC236}">
                <a16:creationId xmlns:a16="http://schemas.microsoft.com/office/drawing/2014/main" id="{2A91549B-188B-E4F7-E22F-225C4EF6BB7D}"/>
              </a:ext>
            </a:extLst>
          </p:cNvPr>
          <p:cNvPicPr preferRelativeResize="0"/>
          <p:nvPr/>
        </p:nvPicPr>
        <p:blipFill>
          <a:blip r:embed="rId13" cstate="print"/>
          <a:stretch>
            <a:fillRect/>
          </a:stretch>
        </p:blipFill>
        <p:spPr>
          <a:xfrm>
            <a:off x="6533898" y="4853053"/>
            <a:ext cx="1156363" cy="406154"/>
          </a:xfrm>
          <a:prstGeom prst="rect">
            <a:avLst/>
          </a:prstGeom>
          <a:noFill/>
        </p:spPr>
      </p:pic>
      <p:pic>
        <p:nvPicPr>
          <p:cNvPr id="53" name="image43.png" title="Image">
            <a:extLst>
              <a:ext uri="{FF2B5EF4-FFF2-40B4-BE49-F238E27FC236}">
                <a16:creationId xmlns:a16="http://schemas.microsoft.com/office/drawing/2014/main" id="{213331AA-BF86-D743-2236-F932452ACDA0}"/>
              </a:ext>
            </a:extLst>
          </p:cNvPr>
          <p:cNvPicPr preferRelativeResize="0"/>
          <p:nvPr/>
        </p:nvPicPr>
        <p:blipFill>
          <a:blip r:embed="rId14" cstate="print"/>
          <a:stretch>
            <a:fillRect/>
          </a:stretch>
        </p:blipFill>
        <p:spPr>
          <a:xfrm>
            <a:off x="7156608" y="1549227"/>
            <a:ext cx="1063580" cy="545574"/>
          </a:xfrm>
          <a:prstGeom prst="rect">
            <a:avLst/>
          </a:prstGeom>
          <a:noFill/>
        </p:spPr>
      </p:pic>
      <p:pic>
        <p:nvPicPr>
          <p:cNvPr id="54" name="image32.png" title="Image">
            <a:extLst>
              <a:ext uri="{FF2B5EF4-FFF2-40B4-BE49-F238E27FC236}">
                <a16:creationId xmlns:a16="http://schemas.microsoft.com/office/drawing/2014/main" id="{0AB255AB-A32C-0457-0FBD-09A7E24BB96C}"/>
              </a:ext>
            </a:extLst>
          </p:cNvPr>
          <p:cNvPicPr preferRelativeResize="0"/>
          <p:nvPr/>
        </p:nvPicPr>
        <p:blipFill>
          <a:blip r:embed="rId15" cstate="print"/>
          <a:stretch>
            <a:fillRect/>
          </a:stretch>
        </p:blipFill>
        <p:spPr>
          <a:xfrm>
            <a:off x="4844865" y="4060369"/>
            <a:ext cx="1251135" cy="402191"/>
          </a:xfrm>
          <a:prstGeom prst="rect">
            <a:avLst/>
          </a:prstGeom>
          <a:noFill/>
        </p:spPr>
      </p:pic>
      <p:pic>
        <p:nvPicPr>
          <p:cNvPr id="55" name="image14.png" title="Image">
            <a:extLst>
              <a:ext uri="{FF2B5EF4-FFF2-40B4-BE49-F238E27FC236}">
                <a16:creationId xmlns:a16="http://schemas.microsoft.com/office/drawing/2014/main" id="{3AF7145F-B693-CB03-D5B7-A76BE6C1E56E}"/>
              </a:ext>
            </a:extLst>
          </p:cNvPr>
          <p:cNvPicPr preferRelativeResize="0"/>
          <p:nvPr/>
        </p:nvPicPr>
        <p:blipFill>
          <a:blip r:embed="rId16" cstate="print"/>
          <a:stretch>
            <a:fillRect/>
          </a:stretch>
        </p:blipFill>
        <p:spPr>
          <a:xfrm>
            <a:off x="5032635" y="4653278"/>
            <a:ext cx="1321597" cy="431286"/>
          </a:xfrm>
          <a:prstGeom prst="rect">
            <a:avLst/>
          </a:prstGeom>
          <a:noFill/>
        </p:spPr>
      </p:pic>
      <p:pic>
        <p:nvPicPr>
          <p:cNvPr id="56" name="image33.png" title="Image">
            <a:extLst>
              <a:ext uri="{FF2B5EF4-FFF2-40B4-BE49-F238E27FC236}">
                <a16:creationId xmlns:a16="http://schemas.microsoft.com/office/drawing/2014/main" id="{9E1B47D5-C398-3A0C-552C-2E4A7A7DA1CE}"/>
              </a:ext>
            </a:extLst>
          </p:cNvPr>
          <p:cNvPicPr preferRelativeResize="0"/>
          <p:nvPr/>
        </p:nvPicPr>
        <p:blipFill>
          <a:blip r:embed="rId17" cstate="print"/>
          <a:stretch>
            <a:fillRect/>
          </a:stretch>
        </p:blipFill>
        <p:spPr>
          <a:xfrm>
            <a:off x="6948738" y="5337552"/>
            <a:ext cx="1443968" cy="545574"/>
          </a:xfrm>
          <a:prstGeom prst="rect">
            <a:avLst/>
          </a:prstGeom>
          <a:noFill/>
        </p:spPr>
      </p:pic>
      <p:pic>
        <p:nvPicPr>
          <p:cNvPr id="57" name="image29.png" title="Image">
            <a:extLst>
              <a:ext uri="{FF2B5EF4-FFF2-40B4-BE49-F238E27FC236}">
                <a16:creationId xmlns:a16="http://schemas.microsoft.com/office/drawing/2014/main" id="{57CA8DA9-4FDB-EB62-5A9A-F953EF61FCDF}"/>
              </a:ext>
            </a:extLst>
          </p:cNvPr>
          <p:cNvPicPr preferRelativeResize="0"/>
          <p:nvPr/>
        </p:nvPicPr>
        <p:blipFill>
          <a:blip r:embed="rId18" cstate="print"/>
          <a:stretch>
            <a:fillRect/>
          </a:stretch>
        </p:blipFill>
        <p:spPr>
          <a:xfrm>
            <a:off x="4844865" y="5283893"/>
            <a:ext cx="1920554" cy="576596"/>
          </a:xfrm>
          <a:prstGeom prst="rect">
            <a:avLst/>
          </a:prstGeom>
          <a:noFill/>
        </p:spPr>
      </p:pic>
      <p:pic>
        <p:nvPicPr>
          <p:cNvPr id="58" name="Picture 2" descr="Chicago Scaffolding Inc.">
            <a:extLst>
              <a:ext uri="{FF2B5EF4-FFF2-40B4-BE49-F238E27FC236}">
                <a16:creationId xmlns:a16="http://schemas.microsoft.com/office/drawing/2014/main" id="{9249E111-7FF5-00D8-818A-84F8127D79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05795" y="5010833"/>
            <a:ext cx="2525458" cy="6468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Associated Scaffolding - Durham, North Carolina | ProView">
            <a:extLst>
              <a:ext uri="{FF2B5EF4-FFF2-40B4-BE49-F238E27FC236}">
                <a16:creationId xmlns:a16="http://schemas.microsoft.com/office/drawing/2014/main" id="{9B253408-3AA6-408A-9E42-A6677C2228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98032" y="1445324"/>
            <a:ext cx="1763346" cy="89048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6E92EE37-A2AD-76EC-53F9-9573DCE84243}"/>
              </a:ext>
            </a:extLst>
          </p:cNvPr>
          <p:cNvPicPr>
            <a:picLocks noChangeAspect="1"/>
          </p:cNvPicPr>
          <p:nvPr/>
        </p:nvPicPr>
        <p:blipFill>
          <a:blip r:embed="rId21"/>
          <a:stretch>
            <a:fillRect/>
          </a:stretch>
        </p:blipFill>
        <p:spPr>
          <a:xfrm>
            <a:off x="7191527" y="2375638"/>
            <a:ext cx="1169083" cy="1192470"/>
          </a:xfrm>
          <a:prstGeom prst="rect">
            <a:avLst/>
          </a:prstGeom>
        </p:spPr>
      </p:pic>
      <p:pic>
        <p:nvPicPr>
          <p:cNvPr id="70" name="Picture 10" descr="Residential &amp; Commercial Garage Door Service | Overhead Door Company of  Portland">
            <a:extLst>
              <a:ext uri="{FF2B5EF4-FFF2-40B4-BE49-F238E27FC236}">
                <a16:creationId xmlns:a16="http://schemas.microsoft.com/office/drawing/2014/main" id="{D3555E11-1C8A-E7F1-F7E8-242BD31539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78631" y="4142827"/>
            <a:ext cx="2266714" cy="6139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FB2B9C7B-8759-F107-091F-96170DE5C5F1}"/>
              </a:ext>
            </a:extLst>
          </p:cNvPr>
          <p:cNvPicPr>
            <a:picLocks noChangeAspect="1"/>
          </p:cNvPicPr>
          <p:nvPr/>
        </p:nvPicPr>
        <p:blipFill>
          <a:blip r:embed="rId23"/>
          <a:stretch>
            <a:fillRect/>
          </a:stretch>
        </p:blipFill>
        <p:spPr>
          <a:xfrm>
            <a:off x="4743613" y="1016165"/>
            <a:ext cx="1352387" cy="336734"/>
          </a:xfrm>
          <a:prstGeom prst="rect">
            <a:avLst/>
          </a:prstGeom>
        </p:spPr>
      </p:pic>
      <p:sp>
        <p:nvSpPr>
          <p:cNvPr id="88" name="TextBox 87">
            <a:extLst>
              <a:ext uri="{FF2B5EF4-FFF2-40B4-BE49-F238E27FC236}">
                <a16:creationId xmlns:a16="http://schemas.microsoft.com/office/drawing/2014/main" id="{D78407CB-3855-CD81-E4DD-60D176941ED9}"/>
              </a:ext>
            </a:extLst>
          </p:cNvPr>
          <p:cNvSpPr txBox="1"/>
          <p:nvPr/>
        </p:nvSpPr>
        <p:spPr>
          <a:xfrm>
            <a:off x="8575498" y="474589"/>
            <a:ext cx="3118663" cy="646331"/>
          </a:xfrm>
          <a:prstGeom prst="rect">
            <a:avLst/>
          </a:prstGeom>
          <a:solidFill>
            <a:schemeClr val="bg1">
              <a:lumMod val="65000"/>
            </a:schemeClr>
          </a:solidFill>
        </p:spPr>
        <p:txBody>
          <a:bodyPr wrap="square" rtlCol="0">
            <a:spAutoFit/>
          </a:bodyPr>
          <a:lstStyle/>
          <a:p>
            <a:pPr algn="ctr"/>
            <a:r>
              <a:rPr lang="en-US" dirty="0">
                <a:solidFill>
                  <a:schemeClr val="bg1"/>
                </a:solidFill>
              </a:rPr>
              <a:t>Infor SyteLine Equipment Rental &amp; Service </a:t>
            </a:r>
          </a:p>
        </p:txBody>
      </p:sp>
      <p:sp>
        <p:nvSpPr>
          <p:cNvPr id="91" name="Rectangle 90">
            <a:extLst>
              <a:ext uri="{FF2B5EF4-FFF2-40B4-BE49-F238E27FC236}">
                <a16:creationId xmlns:a16="http://schemas.microsoft.com/office/drawing/2014/main" id="{0F446878-D5B4-461A-F554-2EF06A5A1069}"/>
              </a:ext>
            </a:extLst>
          </p:cNvPr>
          <p:cNvSpPr/>
          <p:nvPr/>
        </p:nvSpPr>
        <p:spPr>
          <a:xfrm>
            <a:off x="8574047" y="474589"/>
            <a:ext cx="3120114" cy="5630209"/>
          </a:xfrm>
          <a:prstGeom prst="rect">
            <a:avLst/>
          </a:pr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a:extLst>
              <a:ext uri="{FF2B5EF4-FFF2-40B4-BE49-F238E27FC236}">
                <a16:creationId xmlns:a16="http://schemas.microsoft.com/office/drawing/2014/main" id="{7E2CEAA4-3325-B11B-D4B4-D88385525C8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215062" y="4095375"/>
            <a:ext cx="1467353" cy="520338"/>
          </a:xfrm>
          <a:prstGeom prst="rect">
            <a:avLst/>
          </a:prstGeom>
        </p:spPr>
      </p:pic>
      <p:pic>
        <p:nvPicPr>
          <p:cNvPr id="95" name="image46.png" title="Image">
            <a:extLst>
              <a:ext uri="{FF2B5EF4-FFF2-40B4-BE49-F238E27FC236}">
                <a16:creationId xmlns:a16="http://schemas.microsoft.com/office/drawing/2014/main" id="{5D2F2093-1294-82C4-0EAD-915314C98F27}"/>
              </a:ext>
            </a:extLst>
          </p:cNvPr>
          <p:cNvPicPr preferRelativeResize="0"/>
          <p:nvPr/>
        </p:nvPicPr>
        <p:blipFill>
          <a:blip r:embed="rId26" cstate="print"/>
          <a:stretch>
            <a:fillRect/>
          </a:stretch>
        </p:blipFill>
        <p:spPr>
          <a:xfrm>
            <a:off x="7705188" y="4254993"/>
            <a:ext cx="637808" cy="685408"/>
          </a:xfrm>
          <a:prstGeom prst="rect">
            <a:avLst/>
          </a:prstGeom>
          <a:noFill/>
        </p:spPr>
      </p:pic>
      <p:pic>
        <p:nvPicPr>
          <p:cNvPr id="96" name="Picture 95" descr="Text&#10;&#10;Description automatically generated">
            <a:extLst>
              <a:ext uri="{FF2B5EF4-FFF2-40B4-BE49-F238E27FC236}">
                <a16:creationId xmlns:a16="http://schemas.microsoft.com/office/drawing/2014/main" id="{D2803D26-A65E-22C0-2C37-6A303700AD8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73279" y="929348"/>
            <a:ext cx="1005129" cy="465611"/>
          </a:xfrm>
          <a:prstGeom prst="rect">
            <a:avLst/>
          </a:prstGeom>
        </p:spPr>
      </p:pic>
      <p:pic>
        <p:nvPicPr>
          <p:cNvPr id="97" name="image8.png" title="Image">
            <a:extLst>
              <a:ext uri="{FF2B5EF4-FFF2-40B4-BE49-F238E27FC236}">
                <a16:creationId xmlns:a16="http://schemas.microsoft.com/office/drawing/2014/main" id="{017F0456-19AC-58BE-6CDF-17282B29D885}"/>
              </a:ext>
            </a:extLst>
          </p:cNvPr>
          <p:cNvPicPr preferRelativeResize="0"/>
          <p:nvPr/>
        </p:nvPicPr>
        <p:blipFill>
          <a:blip r:embed="rId28" cstate="print"/>
          <a:stretch>
            <a:fillRect/>
          </a:stretch>
        </p:blipFill>
        <p:spPr>
          <a:xfrm>
            <a:off x="1605795" y="1469537"/>
            <a:ext cx="1916999" cy="383452"/>
          </a:xfrm>
          <a:prstGeom prst="rect">
            <a:avLst/>
          </a:prstGeom>
          <a:noFill/>
        </p:spPr>
      </p:pic>
      <p:sp>
        <p:nvSpPr>
          <p:cNvPr id="98" name="TextBox 97">
            <a:extLst>
              <a:ext uri="{FF2B5EF4-FFF2-40B4-BE49-F238E27FC236}">
                <a16:creationId xmlns:a16="http://schemas.microsoft.com/office/drawing/2014/main" id="{DF4C99A3-1A9A-4048-5241-EBF60E533FD0}"/>
              </a:ext>
            </a:extLst>
          </p:cNvPr>
          <p:cNvSpPr txBox="1"/>
          <p:nvPr/>
        </p:nvSpPr>
        <p:spPr>
          <a:xfrm>
            <a:off x="2684920" y="1256172"/>
            <a:ext cx="1432261" cy="230832"/>
          </a:xfrm>
          <a:prstGeom prst="rect">
            <a:avLst/>
          </a:prstGeom>
          <a:noFill/>
        </p:spPr>
        <p:txBody>
          <a:bodyPr wrap="square" rtlCol="0">
            <a:spAutoFit/>
          </a:bodyPr>
          <a:lstStyle/>
          <a:p>
            <a:r>
              <a:rPr lang="en-US" sz="900" dirty="0"/>
              <a:t>Coming soon</a:t>
            </a:r>
          </a:p>
        </p:txBody>
      </p:sp>
      <p:pic>
        <p:nvPicPr>
          <p:cNvPr id="99" name="Picture 98" descr="Logo, company name&#10;&#10;Description automatically generated">
            <a:extLst>
              <a:ext uri="{FF2B5EF4-FFF2-40B4-BE49-F238E27FC236}">
                <a16:creationId xmlns:a16="http://schemas.microsoft.com/office/drawing/2014/main" id="{B6B0FAD6-FDBA-4989-DD12-109073D6B82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650895" y="2670907"/>
            <a:ext cx="2894842" cy="669197"/>
          </a:xfrm>
          <a:prstGeom prst="rect">
            <a:avLst/>
          </a:prstGeom>
        </p:spPr>
      </p:pic>
    </p:spTree>
    <p:extLst>
      <p:ext uri="{BB962C8B-B14F-4D97-AF65-F5344CB8AC3E}">
        <p14:creationId xmlns:p14="http://schemas.microsoft.com/office/powerpoint/2010/main" val="274736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828A6-FC29-D9EC-192A-31CF0F911D7D}"/>
              </a:ext>
            </a:extLst>
          </p:cNvPr>
          <p:cNvSpPr txBox="1">
            <a:spLocks noGrp="1"/>
          </p:cNvSpPr>
          <p:nvPr>
            <p:ph type="title"/>
          </p:nvPr>
        </p:nvSpPr>
        <p:spPr>
          <a:xfrm>
            <a:off x="1022937" y="402446"/>
            <a:ext cx="7257175" cy="733835"/>
          </a:xfrm>
          <a:prstGeom prst="rect">
            <a:avLst/>
          </a:prstGeom>
        </p:spPr>
        <p:txBody>
          <a:bodyPr/>
          <a:lstStyle>
            <a:lvl1pPr algn="ctr"/>
          </a:lstStyle>
          <a:p>
            <a:pPr algn="l"/>
            <a:r>
              <a:rPr lang="en-US" dirty="0"/>
              <a:t>Added Value Sectors</a:t>
            </a:r>
            <a:endParaRPr dirty="0"/>
          </a:p>
        </p:txBody>
      </p:sp>
      <p:sp>
        <p:nvSpPr>
          <p:cNvPr id="5" name="Content Placeholder 2">
            <a:extLst>
              <a:ext uri="{FF2B5EF4-FFF2-40B4-BE49-F238E27FC236}">
                <a16:creationId xmlns:a16="http://schemas.microsoft.com/office/drawing/2014/main" id="{840A69E0-7F70-0E61-9B87-59D92198B08B}"/>
              </a:ext>
            </a:extLst>
          </p:cNvPr>
          <p:cNvSpPr txBox="1">
            <a:spLocks/>
          </p:cNvSpPr>
          <p:nvPr/>
        </p:nvSpPr>
        <p:spPr>
          <a:xfrm>
            <a:off x="838199" y="1825625"/>
            <a:ext cx="4027417" cy="189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rgbClr val="3B3838"/>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3B3838"/>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3B3838"/>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rgbClr val="3B3838"/>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Construction</a:t>
            </a:r>
          </a:p>
          <a:p>
            <a:r>
              <a:rPr lang="en-US" dirty="0"/>
              <a:t>Field Service</a:t>
            </a:r>
          </a:p>
          <a:p>
            <a:r>
              <a:rPr lang="en-US" dirty="0"/>
              <a:t>Equipment Rental</a:t>
            </a:r>
          </a:p>
          <a:p>
            <a:endParaRPr lang="en-US" dirty="0"/>
          </a:p>
        </p:txBody>
      </p:sp>
      <p:pic>
        <p:nvPicPr>
          <p:cNvPr id="6" name="Picture 5">
            <a:extLst>
              <a:ext uri="{FF2B5EF4-FFF2-40B4-BE49-F238E27FC236}">
                <a16:creationId xmlns:a16="http://schemas.microsoft.com/office/drawing/2014/main" id="{89FD0181-F327-B510-E021-8AE155E36932}"/>
              </a:ext>
            </a:extLst>
          </p:cNvPr>
          <p:cNvPicPr>
            <a:picLocks noChangeAspect="1"/>
          </p:cNvPicPr>
          <p:nvPr/>
        </p:nvPicPr>
        <p:blipFill>
          <a:blip r:embed="rId2">
            <a:extLst>
              <a:ext uri="{28A0092B-C50C-407E-A947-70E740481C1C}">
                <a14:useLocalDpi xmlns:a14="http://schemas.microsoft.com/office/drawing/2010/main" val="0"/>
              </a:ext>
            </a:extLst>
          </a:blip>
          <a:srcRect t="11163" b="11163"/>
          <a:stretch/>
        </p:blipFill>
        <p:spPr>
          <a:xfrm>
            <a:off x="7044362" y="3723588"/>
            <a:ext cx="4253780" cy="2203015"/>
          </a:xfrm>
          <a:prstGeom prst="rect">
            <a:avLst/>
          </a:prstGeom>
        </p:spPr>
      </p:pic>
      <p:pic>
        <p:nvPicPr>
          <p:cNvPr id="10" name="Picture 9">
            <a:extLst>
              <a:ext uri="{FF2B5EF4-FFF2-40B4-BE49-F238E27FC236}">
                <a16:creationId xmlns:a16="http://schemas.microsoft.com/office/drawing/2014/main" id="{BD680804-EFC9-DB85-DB1F-99B2581790D4}"/>
              </a:ext>
            </a:extLst>
          </p:cNvPr>
          <p:cNvPicPr>
            <a:picLocks noChangeAspect="1"/>
          </p:cNvPicPr>
          <p:nvPr/>
        </p:nvPicPr>
        <p:blipFill>
          <a:blip r:embed="rId3">
            <a:extLst>
              <a:ext uri="{28A0092B-C50C-407E-A947-70E740481C1C}">
                <a14:useLocalDpi xmlns:a14="http://schemas.microsoft.com/office/drawing/2010/main" val="0"/>
              </a:ext>
            </a:extLst>
          </a:blip>
          <a:srcRect t="15474" b="15474"/>
          <a:stretch/>
        </p:blipFill>
        <p:spPr>
          <a:xfrm>
            <a:off x="7044362" y="1136281"/>
            <a:ext cx="4253780" cy="2203016"/>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31F3E325-66EA-205B-E317-981E56E02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640" y="1633586"/>
            <a:ext cx="2397100" cy="3590828"/>
          </a:xfrm>
          <a:prstGeom prst="rect">
            <a:avLst/>
          </a:prstGeom>
        </p:spPr>
      </p:pic>
    </p:spTree>
    <p:extLst>
      <p:ext uri="{BB962C8B-B14F-4D97-AF65-F5344CB8AC3E}">
        <p14:creationId xmlns:p14="http://schemas.microsoft.com/office/powerpoint/2010/main" val="339653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D651AF-D7E1-50BB-5820-6527B90AA3C9}"/>
              </a:ext>
            </a:extLst>
          </p:cNvPr>
          <p:cNvSpPr/>
          <p:nvPr/>
        </p:nvSpPr>
        <p:spPr>
          <a:xfrm>
            <a:off x="1254707" y="1847465"/>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CA090A6-81D7-50D4-D623-DEAC755C06E1}"/>
              </a:ext>
            </a:extLst>
          </p:cNvPr>
          <p:cNvSpPr/>
          <p:nvPr/>
        </p:nvSpPr>
        <p:spPr>
          <a:xfrm>
            <a:off x="3374992" y="186570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1" name="Rectangle 60">
            <a:extLst>
              <a:ext uri="{FF2B5EF4-FFF2-40B4-BE49-F238E27FC236}">
                <a16:creationId xmlns:a16="http://schemas.microsoft.com/office/drawing/2014/main" id="{070D19A2-E5AC-11E6-B29C-524E69990B45}"/>
              </a:ext>
            </a:extLst>
          </p:cNvPr>
          <p:cNvSpPr/>
          <p:nvPr/>
        </p:nvSpPr>
        <p:spPr>
          <a:xfrm>
            <a:off x="5427937" y="187459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2AC2BDC-7C00-1901-2C94-F051E77595D5}"/>
              </a:ext>
            </a:extLst>
          </p:cNvPr>
          <p:cNvSpPr/>
          <p:nvPr/>
        </p:nvSpPr>
        <p:spPr>
          <a:xfrm>
            <a:off x="7531813" y="187459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3B070F7-64F4-B11E-B25D-721C6182E494}"/>
              </a:ext>
            </a:extLst>
          </p:cNvPr>
          <p:cNvSpPr/>
          <p:nvPr/>
        </p:nvSpPr>
        <p:spPr>
          <a:xfrm>
            <a:off x="9543241" y="186570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Oval 5"/>
          <p:cNvGrpSpPr/>
          <p:nvPr/>
        </p:nvGrpSpPr>
        <p:grpSpPr>
          <a:xfrm>
            <a:off x="1526675" y="1970006"/>
            <a:ext cx="1140907" cy="1191242"/>
            <a:chOff x="-1" y="-1"/>
            <a:chExt cx="1140906" cy="1191240"/>
          </a:xfrm>
        </p:grpSpPr>
        <p:sp>
          <p:nvSpPr>
            <p:cNvPr id="143" name="Oval"/>
            <p:cNvSpPr/>
            <p:nvPr/>
          </p:nvSpPr>
          <p:spPr>
            <a:xfrm>
              <a:off x="-1" y="-1"/>
              <a:ext cx="1140906" cy="1191240"/>
            </a:xfrm>
            <a:prstGeom prst="ellipse">
              <a:avLst/>
            </a:prstGeom>
            <a:solidFill>
              <a:srgbClr val="92D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4" name="1.0x"/>
            <p:cNvSpPr txBox="1"/>
            <p:nvPr/>
          </p:nvSpPr>
          <p:spPr>
            <a:xfrm>
              <a:off x="115515" y="334010"/>
              <a:ext cx="933056"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1.0x</a:t>
              </a:r>
            </a:p>
          </p:txBody>
        </p:sp>
      </p:grpSp>
      <p:grpSp>
        <p:nvGrpSpPr>
          <p:cNvPr id="148" name="Oval 6"/>
          <p:cNvGrpSpPr/>
          <p:nvPr/>
        </p:nvGrpSpPr>
        <p:grpSpPr>
          <a:xfrm>
            <a:off x="3650444" y="1970005"/>
            <a:ext cx="1140907" cy="1191242"/>
            <a:chOff x="-1" y="-1"/>
            <a:chExt cx="1140906" cy="1191240"/>
          </a:xfrm>
        </p:grpSpPr>
        <p:sp>
          <p:nvSpPr>
            <p:cNvPr id="146" name="Oval"/>
            <p:cNvSpPr/>
            <p:nvPr/>
          </p:nvSpPr>
          <p:spPr>
            <a:xfrm>
              <a:off x="-1" y="-1"/>
              <a:ext cx="1140906" cy="1191240"/>
            </a:xfrm>
            <a:prstGeom prst="ellipse">
              <a:avLst/>
            </a:prstGeom>
            <a:solidFill>
              <a:srgbClr val="F6F24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7" name="0.3x"/>
            <p:cNvSpPr txBox="1"/>
            <p:nvPr/>
          </p:nvSpPr>
          <p:spPr>
            <a:xfrm>
              <a:off x="110509" y="334010"/>
              <a:ext cx="904351"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0.3x</a:t>
              </a:r>
            </a:p>
          </p:txBody>
        </p:sp>
      </p:grpSp>
      <p:grpSp>
        <p:nvGrpSpPr>
          <p:cNvPr id="151" name="Oval 7"/>
          <p:cNvGrpSpPr/>
          <p:nvPr/>
        </p:nvGrpSpPr>
        <p:grpSpPr>
          <a:xfrm>
            <a:off x="5721498" y="1970007"/>
            <a:ext cx="1140905" cy="1191240"/>
            <a:chOff x="0" y="0"/>
            <a:chExt cx="1140904" cy="1191238"/>
          </a:xfrm>
        </p:grpSpPr>
        <p:sp>
          <p:nvSpPr>
            <p:cNvPr id="149" name="Oval"/>
            <p:cNvSpPr/>
            <p:nvPr/>
          </p:nvSpPr>
          <p:spPr>
            <a:xfrm>
              <a:off x="-1" y="-1"/>
              <a:ext cx="1140906" cy="119124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0" name="1.6x"/>
            <p:cNvSpPr txBox="1"/>
            <p:nvPr/>
          </p:nvSpPr>
          <p:spPr>
            <a:xfrm>
              <a:off x="219150" y="373239"/>
              <a:ext cx="702603" cy="4447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1.6x</a:t>
              </a:r>
            </a:p>
          </p:txBody>
        </p:sp>
      </p:grpSp>
      <p:grpSp>
        <p:nvGrpSpPr>
          <p:cNvPr id="154" name="Oval 8"/>
          <p:cNvGrpSpPr/>
          <p:nvPr/>
        </p:nvGrpSpPr>
        <p:grpSpPr>
          <a:xfrm>
            <a:off x="7782131" y="1970006"/>
            <a:ext cx="1140907" cy="1191242"/>
            <a:chOff x="-1" y="-1"/>
            <a:chExt cx="1140906" cy="1191240"/>
          </a:xfrm>
          <a:solidFill>
            <a:srgbClr val="F7153B"/>
          </a:solidFill>
        </p:grpSpPr>
        <p:sp>
          <p:nvSpPr>
            <p:cNvPr id="152"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3" name="2.8x"/>
            <p:cNvSpPr txBox="1"/>
            <p:nvPr/>
          </p:nvSpPr>
          <p:spPr>
            <a:xfrm>
              <a:off x="120897" y="334010"/>
              <a:ext cx="895737" cy="52321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2.8x</a:t>
              </a:r>
            </a:p>
          </p:txBody>
        </p:sp>
      </p:grpSp>
      <p:grpSp>
        <p:nvGrpSpPr>
          <p:cNvPr id="157" name="Oval 9"/>
          <p:cNvGrpSpPr/>
          <p:nvPr/>
        </p:nvGrpSpPr>
        <p:grpSpPr>
          <a:xfrm>
            <a:off x="9814303" y="1970006"/>
            <a:ext cx="1140907" cy="1191242"/>
            <a:chOff x="-1" y="-1"/>
            <a:chExt cx="1140906" cy="1191240"/>
          </a:xfrm>
          <a:solidFill>
            <a:srgbClr val="F7153B"/>
          </a:solidFill>
        </p:grpSpPr>
        <p:sp>
          <p:nvSpPr>
            <p:cNvPr id="155"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6" name="5.0x"/>
            <p:cNvSpPr txBox="1"/>
            <p:nvPr/>
          </p:nvSpPr>
          <p:spPr>
            <a:xfrm>
              <a:off x="104135" y="334010"/>
              <a:ext cx="923730" cy="52321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5.0x</a:t>
              </a:r>
            </a:p>
          </p:txBody>
        </p:sp>
      </p:grpSp>
      <p:grpSp>
        <p:nvGrpSpPr>
          <p:cNvPr id="160" name="Oval 10"/>
          <p:cNvGrpSpPr/>
          <p:nvPr/>
        </p:nvGrpSpPr>
        <p:grpSpPr>
          <a:xfrm>
            <a:off x="1526675" y="2946861"/>
            <a:ext cx="1140907" cy="1191241"/>
            <a:chOff x="-1" y="-1"/>
            <a:chExt cx="1140906" cy="1191240"/>
          </a:xfrm>
        </p:grpSpPr>
        <p:sp>
          <p:nvSpPr>
            <p:cNvPr id="158" name="Oval"/>
            <p:cNvSpPr/>
            <p:nvPr/>
          </p:nvSpPr>
          <p:spPr>
            <a:xfrm>
              <a:off x="-1" y="-1"/>
              <a:ext cx="1140906" cy="1191240"/>
            </a:xfrm>
            <a:prstGeom prst="ellipse">
              <a:avLst/>
            </a:prstGeom>
            <a:solidFill>
              <a:srgbClr val="92D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9" name="1.1x"/>
            <p:cNvSpPr txBox="1"/>
            <p:nvPr/>
          </p:nvSpPr>
          <p:spPr>
            <a:xfrm>
              <a:off x="115515" y="334010"/>
              <a:ext cx="933056"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1.1x</a:t>
              </a:r>
            </a:p>
          </p:txBody>
        </p:sp>
      </p:grpSp>
      <p:grpSp>
        <p:nvGrpSpPr>
          <p:cNvPr id="163" name="Oval 11"/>
          <p:cNvGrpSpPr/>
          <p:nvPr/>
        </p:nvGrpSpPr>
        <p:grpSpPr>
          <a:xfrm>
            <a:off x="3653938" y="2928197"/>
            <a:ext cx="1140907" cy="1191241"/>
            <a:chOff x="-1" y="-1"/>
            <a:chExt cx="1140906" cy="1191240"/>
          </a:xfrm>
        </p:grpSpPr>
        <p:sp>
          <p:nvSpPr>
            <p:cNvPr id="161" name="Oval"/>
            <p:cNvSpPr/>
            <p:nvPr/>
          </p:nvSpPr>
          <p:spPr>
            <a:xfrm>
              <a:off x="-1" y="-1"/>
              <a:ext cx="1140906" cy="119124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2" name="0.3x"/>
            <p:cNvSpPr txBox="1"/>
            <p:nvPr/>
          </p:nvSpPr>
          <p:spPr>
            <a:xfrm>
              <a:off x="101769" y="334010"/>
              <a:ext cx="909596"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0.3x</a:t>
              </a:r>
            </a:p>
          </p:txBody>
        </p:sp>
      </p:grpSp>
      <p:grpSp>
        <p:nvGrpSpPr>
          <p:cNvPr id="166" name="Oval 12"/>
          <p:cNvGrpSpPr/>
          <p:nvPr/>
        </p:nvGrpSpPr>
        <p:grpSpPr>
          <a:xfrm>
            <a:off x="5716252" y="2928198"/>
            <a:ext cx="1140907" cy="1191241"/>
            <a:chOff x="-1" y="-1"/>
            <a:chExt cx="1140906" cy="1191240"/>
          </a:xfrm>
        </p:grpSpPr>
        <p:sp>
          <p:nvSpPr>
            <p:cNvPr id="164" name="Oval"/>
            <p:cNvSpPr/>
            <p:nvPr/>
          </p:nvSpPr>
          <p:spPr>
            <a:xfrm>
              <a:off x="-1" y="-1"/>
              <a:ext cx="1140906" cy="1191240"/>
            </a:xfrm>
            <a:prstGeom prst="ellipse">
              <a:avLst/>
            </a:prstGeom>
            <a:solidFill>
              <a:srgbClr val="FFFF00"/>
            </a:solidFill>
            <a:ln w="12700" cap="flat">
              <a:solidFill>
                <a:srgbClr val="548235"/>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5" name="2.0x"/>
            <p:cNvSpPr txBox="1"/>
            <p:nvPr/>
          </p:nvSpPr>
          <p:spPr>
            <a:xfrm>
              <a:off x="143371" y="334010"/>
              <a:ext cx="858416"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2.0x</a:t>
              </a:r>
            </a:p>
          </p:txBody>
        </p:sp>
      </p:grpSp>
      <p:grpSp>
        <p:nvGrpSpPr>
          <p:cNvPr id="169" name="Oval 13"/>
          <p:cNvGrpSpPr/>
          <p:nvPr/>
        </p:nvGrpSpPr>
        <p:grpSpPr>
          <a:xfrm>
            <a:off x="7784754" y="2928197"/>
            <a:ext cx="1140907" cy="1191241"/>
            <a:chOff x="-1" y="-1"/>
            <a:chExt cx="1140906" cy="1191240"/>
          </a:xfrm>
          <a:solidFill>
            <a:srgbClr val="F7153B"/>
          </a:solidFill>
        </p:grpSpPr>
        <p:sp>
          <p:nvSpPr>
            <p:cNvPr id="167"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8" name="3.2x"/>
            <p:cNvSpPr txBox="1"/>
            <p:nvPr/>
          </p:nvSpPr>
          <p:spPr>
            <a:xfrm>
              <a:off x="118274" y="334009"/>
              <a:ext cx="895737" cy="52321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3.2x</a:t>
              </a:r>
            </a:p>
          </p:txBody>
        </p:sp>
      </p:grpSp>
      <p:grpSp>
        <p:nvGrpSpPr>
          <p:cNvPr id="172" name="Oval 14"/>
          <p:cNvGrpSpPr/>
          <p:nvPr/>
        </p:nvGrpSpPr>
        <p:grpSpPr>
          <a:xfrm>
            <a:off x="9816925" y="2928197"/>
            <a:ext cx="1140907" cy="1191241"/>
            <a:chOff x="-1" y="-1"/>
            <a:chExt cx="1140906" cy="1191240"/>
          </a:xfrm>
          <a:solidFill>
            <a:srgbClr val="F7153B"/>
          </a:solidFill>
        </p:grpSpPr>
        <p:sp>
          <p:nvSpPr>
            <p:cNvPr id="170"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1" name="6.4x"/>
            <p:cNvSpPr txBox="1"/>
            <p:nvPr/>
          </p:nvSpPr>
          <p:spPr>
            <a:xfrm>
              <a:off x="101513" y="334009"/>
              <a:ext cx="923730" cy="52321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a:lvl1pPr>
            </a:lstStyle>
            <a:p>
              <a:r>
                <a:rPr dirty="0"/>
                <a:t>6.4x</a:t>
              </a:r>
            </a:p>
          </p:txBody>
        </p:sp>
      </p:grpSp>
      <p:sp>
        <p:nvSpPr>
          <p:cNvPr id="122" name="Discreet Manufacturing"/>
          <p:cNvSpPr txBox="1"/>
          <p:nvPr/>
        </p:nvSpPr>
        <p:spPr>
          <a:xfrm>
            <a:off x="1190964" y="4216699"/>
            <a:ext cx="1802572" cy="814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Discreet Manufacturing</a:t>
            </a:r>
          </a:p>
        </p:txBody>
      </p:sp>
      <p:sp>
        <p:nvSpPr>
          <p:cNvPr id="126" name="Process Manufacturing"/>
          <p:cNvSpPr txBox="1"/>
          <p:nvPr/>
        </p:nvSpPr>
        <p:spPr>
          <a:xfrm>
            <a:off x="3304309" y="4216700"/>
            <a:ext cx="1802572" cy="814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Process Manufacturing</a:t>
            </a:r>
          </a:p>
        </p:txBody>
      </p:sp>
      <p:sp>
        <p:nvSpPr>
          <p:cNvPr id="130" name="Equipment Service"/>
          <p:cNvSpPr txBox="1"/>
          <p:nvPr/>
        </p:nvSpPr>
        <p:spPr>
          <a:xfrm>
            <a:off x="5417655" y="4216699"/>
            <a:ext cx="1681994" cy="814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Equipment Service</a:t>
            </a:r>
          </a:p>
        </p:txBody>
      </p:sp>
      <p:sp>
        <p:nvSpPr>
          <p:cNvPr id="134" name="Equipment Rental"/>
          <p:cNvSpPr txBox="1"/>
          <p:nvPr/>
        </p:nvSpPr>
        <p:spPr>
          <a:xfrm>
            <a:off x="7531813" y="4216699"/>
            <a:ext cx="1681994" cy="814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Equipment Rental</a:t>
            </a:r>
          </a:p>
        </p:txBody>
      </p:sp>
      <p:sp>
        <p:nvSpPr>
          <p:cNvPr id="138" name="Construction"/>
          <p:cNvSpPr txBox="1"/>
          <p:nvPr/>
        </p:nvSpPr>
        <p:spPr>
          <a:xfrm>
            <a:off x="9543241" y="4341349"/>
            <a:ext cx="1681994" cy="5652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Construction</a:t>
            </a:r>
          </a:p>
        </p:txBody>
      </p:sp>
      <p:sp>
        <p:nvSpPr>
          <p:cNvPr id="120" name="Title 1"/>
          <p:cNvSpPr txBox="1">
            <a:spLocks noGrp="1"/>
          </p:cNvSpPr>
          <p:nvPr>
            <p:ph type="title"/>
          </p:nvPr>
        </p:nvSpPr>
        <p:spPr>
          <a:xfrm>
            <a:off x="1049857" y="127061"/>
            <a:ext cx="10515600" cy="1325563"/>
          </a:xfrm>
          <a:prstGeom prst="rect">
            <a:avLst/>
          </a:prstGeom>
        </p:spPr>
        <p:txBody>
          <a:bodyPr/>
          <a:lstStyle/>
          <a:p>
            <a:r>
              <a:rPr lang="en-US" dirty="0"/>
              <a:t>The Market (Macro-level) - $5M to $250M</a:t>
            </a:r>
            <a:endParaRPr dirty="0"/>
          </a:p>
        </p:txBody>
      </p:sp>
      <p:sp>
        <p:nvSpPr>
          <p:cNvPr id="173" name="TextBox 15"/>
          <p:cNvSpPr txBox="1"/>
          <p:nvPr/>
        </p:nvSpPr>
        <p:spPr>
          <a:xfrm>
            <a:off x="326151" y="2466344"/>
            <a:ext cx="70940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202</a:t>
            </a:r>
            <a:r>
              <a:rPr lang="en-US" dirty="0"/>
              <a:t>2</a:t>
            </a:r>
            <a:endParaRPr dirty="0"/>
          </a:p>
        </p:txBody>
      </p:sp>
      <p:sp>
        <p:nvSpPr>
          <p:cNvPr id="174" name="TextBox 17"/>
          <p:cNvSpPr txBox="1"/>
          <p:nvPr/>
        </p:nvSpPr>
        <p:spPr>
          <a:xfrm>
            <a:off x="326153" y="3328312"/>
            <a:ext cx="70940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2026</a:t>
            </a:r>
          </a:p>
        </p:txBody>
      </p:sp>
      <p:pic>
        <p:nvPicPr>
          <p:cNvPr id="175" name="Image" descr="Image"/>
          <p:cNvPicPr>
            <a:picLocks noChangeAspect="1"/>
          </p:cNvPicPr>
          <p:nvPr/>
        </p:nvPicPr>
        <p:blipFill>
          <a:blip r:embed="rId2"/>
          <a:stretch>
            <a:fillRect/>
          </a:stretch>
        </p:blipFill>
        <p:spPr>
          <a:xfrm>
            <a:off x="11513088" y="6177162"/>
            <a:ext cx="627344" cy="585521"/>
          </a:xfrm>
          <a:prstGeom prst="rect">
            <a:avLst/>
          </a:prstGeom>
          <a:ln w="12700">
            <a:miter lim="400000"/>
          </a:ln>
        </p:spPr>
      </p:pic>
      <p:sp>
        <p:nvSpPr>
          <p:cNvPr id="4" name="Arrow: Left-Right 3">
            <a:extLst>
              <a:ext uri="{FF2B5EF4-FFF2-40B4-BE49-F238E27FC236}">
                <a16:creationId xmlns:a16="http://schemas.microsoft.com/office/drawing/2014/main" id="{C4B59009-0805-CC72-89A7-A7627425CF8C}"/>
              </a:ext>
            </a:extLst>
          </p:cNvPr>
          <p:cNvSpPr/>
          <p:nvPr/>
        </p:nvSpPr>
        <p:spPr>
          <a:xfrm>
            <a:off x="1642192" y="5047856"/>
            <a:ext cx="9313018" cy="218767"/>
          </a:xfrm>
          <a:prstGeom prst="leftRightArrow">
            <a:avLst/>
          </a:prstGeom>
          <a:solidFill>
            <a:srgbClr val="CEE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58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D651AF-D7E1-50BB-5820-6527B90AA3C9}"/>
              </a:ext>
            </a:extLst>
          </p:cNvPr>
          <p:cNvSpPr/>
          <p:nvPr/>
        </p:nvSpPr>
        <p:spPr>
          <a:xfrm>
            <a:off x="1254707" y="1847465"/>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CA090A6-81D7-50D4-D623-DEAC755C06E1}"/>
              </a:ext>
            </a:extLst>
          </p:cNvPr>
          <p:cNvSpPr/>
          <p:nvPr/>
        </p:nvSpPr>
        <p:spPr>
          <a:xfrm>
            <a:off x="3374992" y="186570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1" name="Rectangle 60">
            <a:extLst>
              <a:ext uri="{FF2B5EF4-FFF2-40B4-BE49-F238E27FC236}">
                <a16:creationId xmlns:a16="http://schemas.microsoft.com/office/drawing/2014/main" id="{070D19A2-E5AC-11E6-B29C-524E69990B45}"/>
              </a:ext>
            </a:extLst>
          </p:cNvPr>
          <p:cNvSpPr/>
          <p:nvPr/>
        </p:nvSpPr>
        <p:spPr>
          <a:xfrm>
            <a:off x="5427937" y="187459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2AC2BDC-7C00-1901-2C94-F051E77595D5}"/>
              </a:ext>
            </a:extLst>
          </p:cNvPr>
          <p:cNvSpPr/>
          <p:nvPr/>
        </p:nvSpPr>
        <p:spPr>
          <a:xfrm>
            <a:off x="7531813" y="187459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3B070F7-64F4-B11E-B25D-721C6182E494}"/>
              </a:ext>
            </a:extLst>
          </p:cNvPr>
          <p:cNvSpPr/>
          <p:nvPr/>
        </p:nvSpPr>
        <p:spPr>
          <a:xfrm>
            <a:off x="9543241" y="1865702"/>
            <a:ext cx="1681994" cy="3601616"/>
          </a:xfrm>
          <a:prstGeom prst="rect">
            <a:avLst/>
          </a:prstGeom>
          <a:solidFill>
            <a:srgbClr val="125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Oval 5"/>
          <p:cNvGrpSpPr/>
          <p:nvPr/>
        </p:nvGrpSpPr>
        <p:grpSpPr>
          <a:xfrm>
            <a:off x="1526675" y="1970006"/>
            <a:ext cx="1140907" cy="1191242"/>
            <a:chOff x="-1" y="-1"/>
            <a:chExt cx="1140906" cy="1191240"/>
          </a:xfrm>
        </p:grpSpPr>
        <p:sp>
          <p:nvSpPr>
            <p:cNvPr id="143" name="Oval"/>
            <p:cNvSpPr/>
            <p:nvPr/>
          </p:nvSpPr>
          <p:spPr>
            <a:xfrm>
              <a:off x="-1" y="-1"/>
              <a:ext cx="1140906" cy="1191240"/>
            </a:xfrm>
            <a:prstGeom prst="ellipse">
              <a:avLst/>
            </a:prstGeom>
            <a:solidFill>
              <a:srgbClr val="92D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4" name="1.0x"/>
            <p:cNvSpPr txBox="1"/>
            <p:nvPr/>
          </p:nvSpPr>
          <p:spPr>
            <a:xfrm>
              <a:off x="115515" y="334010"/>
              <a:ext cx="933056"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1.0x</a:t>
              </a:r>
            </a:p>
          </p:txBody>
        </p:sp>
      </p:grpSp>
      <p:grpSp>
        <p:nvGrpSpPr>
          <p:cNvPr id="148" name="Oval 6"/>
          <p:cNvGrpSpPr/>
          <p:nvPr/>
        </p:nvGrpSpPr>
        <p:grpSpPr>
          <a:xfrm>
            <a:off x="3650444" y="1970005"/>
            <a:ext cx="1140907" cy="1191242"/>
            <a:chOff x="-1" y="-1"/>
            <a:chExt cx="1140906" cy="1191240"/>
          </a:xfrm>
        </p:grpSpPr>
        <p:sp>
          <p:nvSpPr>
            <p:cNvPr id="146" name="Oval"/>
            <p:cNvSpPr/>
            <p:nvPr/>
          </p:nvSpPr>
          <p:spPr>
            <a:xfrm>
              <a:off x="-1" y="-1"/>
              <a:ext cx="1140906" cy="1191240"/>
            </a:xfrm>
            <a:prstGeom prst="ellipse">
              <a:avLst/>
            </a:prstGeom>
            <a:solidFill>
              <a:srgbClr val="F6F24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7" name="0.3x"/>
            <p:cNvSpPr txBox="1"/>
            <p:nvPr/>
          </p:nvSpPr>
          <p:spPr>
            <a:xfrm>
              <a:off x="110509" y="334010"/>
              <a:ext cx="904351"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0.3x</a:t>
              </a:r>
            </a:p>
          </p:txBody>
        </p:sp>
      </p:grpSp>
      <p:grpSp>
        <p:nvGrpSpPr>
          <p:cNvPr id="151" name="Oval 7"/>
          <p:cNvGrpSpPr/>
          <p:nvPr/>
        </p:nvGrpSpPr>
        <p:grpSpPr>
          <a:xfrm>
            <a:off x="5721498" y="1970007"/>
            <a:ext cx="1140905" cy="1191240"/>
            <a:chOff x="0" y="0"/>
            <a:chExt cx="1140904" cy="1191238"/>
          </a:xfrm>
        </p:grpSpPr>
        <p:sp>
          <p:nvSpPr>
            <p:cNvPr id="149" name="Oval"/>
            <p:cNvSpPr/>
            <p:nvPr/>
          </p:nvSpPr>
          <p:spPr>
            <a:xfrm>
              <a:off x="-1" y="-1"/>
              <a:ext cx="1140906" cy="119124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0" name="1.6x"/>
            <p:cNvSpPr txBox="1"/>
            <p:nvPr/>
          </p:nvSpPr>
          <p:spPr>
            <a:xfrm>
              <a:off x="219150" y="373239"/>
              <a:ext cx="702603" cy="444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1.6x</a:t>
              </a:r>
            </a:p>
          </p:txBody>
        </p:sp>
      </p:grpSp>
      <p:grpSp>
        <p:nvGrpSpPr>
          <p:cNvPr id="154" name="Oval 8"/>
          <p:cNvGrpSpPr/>
          <p:nvPr/>
        </p:nvGrpSpPr>
        <p:grpSpPr>
          <a:xfrm>
            <a:off x="7782131" y="1970006"/>
            <a:ext cx="1140907" cy="1191242"/>
            <a:chOff x="-1" y="-1"/>
            <a:chExt cx="1140906" cy="1191240"/>
          </a:xfrm>
          <a:solidFill>
            <a:srgbClr val="F7153B"/>
          </a:solidFill>
        </p:grpSpPr>
        <p:sp>
          <p:nvSpPr>
            <p:cNvPr id="152"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3" name="2.8x"/>
            <p:cNvSpPr txBox="1"/>
            <p:nvPr/>
          </p:nvSpPr>
          <p:spPr>
            <a:xfrm>
              <a:off x="120897" y="334010"/>
              <a:ext cx="895737" cy="52321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2.8x</a:t>
              </a:r>
            </a:p>
          </p:txBody>
        </p:sp>
      </p:grpSp>
      <p:grpSp>
        <p:nvGrpSpPr>
          <p:cNvPr id="157" name="Oval 9"/>
          <p:cNvGrpSpPr/>
          <p:nvPr/>
        </p:nvGrpSpPr>
        <p:grpSpPr>
          <a:xfrm>
            <a:off x="9814303" y="1970006"/>
            <a:ext cx="1140907" cy="1191242"/>
            <a:chOff x="-1" y="-1"/>
            <a:chExt cx="1140906" cy="1191240"/>
          </a:xfrm>
          <a:solidFill>
            <a:srgbClr val="F7153B"/>
          </a:solidFill>
        </p:grpSpPr>
        <p:sp>
          <p:nvSpPr>
            <p:cNvPr id="155"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6" name="5.0x"/>
            <p:cNvSpPr txBox="1"/>
            <p:nvPr/>
          </p:nvSpPr>
          <p:spPr>
            <a:xfrm>
              <a:off x="104135" y="334010"/>
              <a:ext cx="923730" cy="52321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5.0x</a:t>
              </a:r>
            </a:p>
          </p:txBody>
        </p:sp>
      </p:grpSp>
      <p:grpSp>
        <p:nvGrpSpPr>
          <p:cNvPr id="160" name="Oval 10"/>
          <p:cNvGrpSpPr/>
          <p:nvPr/>
        </p:nvGrpSpPr>
        <p:grpSpPr>
          <a:xfrm>
            <a:off x="1526675" y="2946861"/>
            <a:ext cx="1140907" cy="1191241"/>
            <a:chOff x="-1" y="-1"/>
            <a:chExt cx="1140906" cy="1191240"/>
          </a:xfrm>
        </p:grpSpPr>
        <p:sp>
          <p:nvSpPr>
            <p:cNvPr id="158" name="Oval"/>
            <p:cNvSpPr/>
            <p:nvPr/>
          </p:nvSpPr>
          <p:spPr>
            <a:xfrm>
              <a:off x="-1" y="-1"/>
              <a:ext cx="1140906" cy="1191240"/>
            </a:xfrm>
            <a:prstGeom prst="ellipse">
              <a:avLst/>
            </a:prstGeom>
            <a:solidFill>
              <a:srgbClr val="92D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9" name="1.1x"/>
            <p:cNvSpPr txBox="1"/>
            <p:nvPr/>
          </p:nvSpPr>
          <p:spPr>
            <a:xfrm>
              <a:off x="115515" y="334010"/>
              <a:ext cx="933056" cy="523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1.1x</a:t>
              </a:r>
            </a:p>
          </p:txBody>
        </p:sp>
      </p:grpSp>
      <p:grpSp>
        <p:nvGrpSpPr>
          <p:cNvPr id="163" name="Oval 11"/>
          <p:cNvGrpSpPr/>
          <p:nvPr/>
        </p:nvGrpSpPr>
        <p:grpSpPr>
          <a:xfrm>
            <a:off x="3653938" y="2928197"/>
            <a:ext cx="1140907" cy="1191241"/>
            <a:chOff x="-1" y="-1"/>
            <a:chExt cx="1140906" cy="1191240"/>
          </a:xfrm>
        </p:grpSpPr>
        <p:sp>
          <p:nvSpPr>
            <p:cNvPr id="161" name="Oval"/>
            <p:cNvSpPr/>
            <p:nvPr/>
          </p:nvSpPr>
          <p:spPr>
            <a:xfrm>
              <a:off x="-1" y="-1"/>
              <a:ext cx="1140906" cy="119124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2" name="0.3x"/>
            <p:cNvSpPr txBox="1"/>
            <p:nvPr/>
          </p:nvSpPr>
          <p:spPr>
            <a:xfrm>
              <a:off x="101769" y="334010"/>
              <a:ext cx="909596" cy="523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0.3x</a:t>
              </a:r>
            </a:p>
          </p:txBody>
        </p:sp>
      </p:grpSp>
      <p:grpSp>
        <p:nvGrpSpPr>
          <p:cNvPr id="166" name="Oval 12"/>
          <p:cNvGrpSpPr/>
          <p:nvPr/>
        </p:nvGrpSpPr>
        <p:grpSpPr>
          <a:xfrm>
            <a:off x="5716252" y="2928198"/>
            <a:ext cx="1140907" cy="1191241"/>
            <a:chOff x="-1" y="-1"/>
            <a:chExt cx="1140906" cy="1191240"/>
          </a:xfrm>
        </p:grpSpPr>
        <p:sp>
          <p:nvSpPr>
            <p:cNvPr id="164" name="Oval"/>
            <p:cNvSpPr/>
            <p:nvPr/>
          </p:nvSpPr>
          <p:spPr>
            <a:xfrm>
              <a:off x="-1" y="-1"/>
              <a:ext cx="1140906" cy="1191240"/>
            </a:xfrm>
            <a:prstGeom prst="ellipse">
              <a:avLst/>
            </a:prstGeom>
            <a:solidFill>
              <a:srgbClr val="FFFF00"/>
            </a:solidFill>
            <a:ln w="12700" cap="flat">
              <a:solidFill>
                <a:srgbClr val="548235"/>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5" name="2.0x"/>
            <p:cNvSpPr txBox="1"/>
            <p:nvPr/>
          </p:nvSpPr>
          <p:spPr>
            <a:xfrm>
              <a:off x="143371" y="334010"/>
              <a:ext cx="858416" cy="523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2.0x</a:t>
              </a:r>
            </a:p>
          </p:txBody>
        </p:sp>
      </p:grpSp>
      <p:grpSp>
        <p:nvGrpSpPr>
          <p:cNvPr id="169" name="Oval 13"/>
          <p:cNvGrpSpPr/>
          <p:nvPr/>
        </p:nvGrpSpPr>
        <p:grpSpPr>
          <a:xfrm>
            <a:off x="7784754" y="2928197"/>
            <a:ext cx="1140907" cy="1191241"/>
            <a:chOff x="-1" y="-1"/>
            <a:chExt cx="1140906" cy="1191240"/>
          </a:xfrm>
          <a:solidFill>
            <a:srgbClr val="F7153B"/>
          </a:solidFill>
        </p:grpSpPr>
        <p:sp>
          <p:nvSpPr>
            <p:cNvPr id="167"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8" name="3.2x"/>
            <p:cNvSpPr txBox="1"/>
            <p:nvPr/>
          </p:nvSpPr>
          <p:spPr>
            <a:xfrm>
              <a:off x="118274" y="334009"/>
              <a:ext cx="895737" cy="52321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3.2x</a:t>
              </a:r>
            </a:p>
          </p:txBody>
        </p:sp>
      </p:grpSp>
      <p:grpSp>
        <p:nvGrpSpPr>
          <p:cNvPr id="172" name="Oval 14"/>
          <p:cNvGrpSpPr/>
          <p:nvPr/>
        </p:nvGrpSpPr>
        <p:grpSpPr>
          <a:xfrm>
            <a:off x="9816925" y="2928197"/>
            <a:ext cx="1140907" cy="1191241"/>
            <a:chOff x="-1" y="-1"/>
            <a:chExt cx="1140906" cy="1191240"/>
          </a:xfrm>
          <a:solidFill>
            <a:srgbClr val="F7153B"/>
          </a:solidFill>
        </p:grpSpPr>
        <p:sp>
          <p:nvSpPr>
            <p:cNvPr id="170" name="Oval"/>
            <p:cNvSpPr/>
            <p:nvPr/>
          </p:nvSpPr>
          <p:spPr>
            <a:xfrm>
              <a:off x="-1" y="-1"/>
              <a:ext cx="1140906" cy="1191240"/>
            </a:xfrm>
            <a:prstGeom prst="ellipse">
              <a:avLst/>
            </a:prstGeom>
            <a:grp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1" name="6.4x"/>
            <p:cNvSpPr txBox="1"/>
            <p:nvPr/>
          </p:nvSpPr>
          <p:spPr>
            <a:xfrm>
              <a:off x="101513" y="334009"/>
              <a:ext cx="923730" cy="52321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vl1pPr>
            </a:lstStyle>
            <a:p>
              <a:r>
                <a:rPr dirty="0"/>
                <a:t>6.4x</a:t>
              </a:r>
            </a:p>
          </p:txBody>
        </p:sp>
      </p:grpSp>
      <p:sp>
        <p:nvSpPr>
          <p:cNvPr id="122" name="Discreet Manufacturing"/>
          <p:cNvSpPr txBox="1"/>
          <p:nvPr/>
        </p:nvSpPr>
        <p:spPr>
          <a:xfrm>
            <a:off x="1190964" y="4216699"/>
            <a:ext cx="1802572" cy="8145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Discreet Manufacturing</a:t>
            </a:r>
          </a:p>
        </p:txBody>
      </p:sp>
      <p:sp>
        <p:nvSpPr>
          <p:cNvPr id="126" name="Process Manufacturing"/>
          <p:cNvSpPr txBox="1"/>
          <p:nvPr/>
        </p:nvSpPr>
        <p:spPr>
          <a:xfrm>
            <a:off x="3304309" y="4216700"/>
            <a:ext cx="1802572" cy="8145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Process Manufacturing</a:t>
            </a:r>
          </a:p>
        </p:txBody>
      </p:sp>
      <p:sp>
        <p:nvSpPr>
          <p:cNvPr id="130" name="Equipment Service"/>
          <p:cNvSpPr txBox="1"/>
          <p:nvPr/>
        </p:nvSpPr>
        <p:spPr>
          <a:xfrm>
            <a:off x="5417655" y="4216699"/>
            <a:ext cx="1681994" cy="8145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Equipment Service</a:t>
            </a:r>
          </a:p>
        </p:txBody>
      </p:sp>
      <p:sp>
        <p:nvSpPr>
          <p:cNvPr id="134" name="Equipment Rental"/>
          <p:cNvSpPr txBox="1"/>
          <p:nvPr/>
        </p:nvSpPr>
        <p:spPr>
          <a:xfrm>
            <a:off x="7531813" y="4216699"/>
            <a:ext cx="1681994" cy="8145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Equipment Rental</a:t>
            </a:r>
          </a:p>
        </p:txBody>
      </p:sp>
      <p:sp>
        <p:nvSpPr>
          <p:cNvPr id="138" name="Construction"/>
          <p:cNvSpPr txBox="1"/>
          <p:nvPr/>
        </p:nvSpPr>
        <p:spPr>
          <a:xfrm>
            <a:off x="9543241" y="4341349"/>
            <a:ext cx="1681994" cy="5652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6463" tIns="156463" rIns="156463" bIns="156463" numCol="1" anchor="ctr">
            <a:spAutoFit/>
          </a:bodyPr>
          <a:lstStyle>
            <a:lvl1pPr algn="ctr" defTabSz="977900">
              <a:lnSpc>
                <a:spcPct val="90000"/>
              </a:lnSpc>
              <a:spcBef>
                <a:spcPts val="900"/>
              </a:spcBef>
              <a:defRPr sz="2200">
                <a:solidFill>
                  <a:srgbClr val="FFFFFF"/>
                </a:solidFill>
              </a:defRPr>
            </a:lvl1pPr>
          </a:lstStyle>
          <a:p>
            <a:r>
              <a:rPr sz="1800" dirty="0">
                <a:solidFill>
                  <a:schemeClr val="bg1"/>
                </a:solidFill>
                <a:latin typeface="Roboto" panose="02000000000000000000" pitchFamily="2" charset="0"/>
                <a:ea typeface="Roboto" panose="02000000000000000000" pitchFamily="2" charset="0"/>
              </a:rPr>
              <a:t>Construction</a:t>
            </a:r>
          </a:p>
        </p:txBody>
      </p:sp>
      <p:sp>
        <p:nvSpPr>
          <p:cNvPr id="120" name="Title 1"/>
          <p:cNvSpPr txBox="1">
            <a:spLocks noGrp="1"/>
          </p:cNvSpPr>
          <p:nvPr>
            <p:ph type="title"/>
          </p:nvPr>
        </p:nvSpPr>
        <p:spPr>
          <a:xfrm>
            <a:off x="1049857" y="127061"/>
            <a:ext cx="10515600" cy="1325563"/>
          </a:xfrm>
          <a:prstGeom prst="rect">
            <a:avLst/>
          </a:prstGeom>
        </p:spPr>
        <p:txBody>
          <a:bodyPr/>
          <a:lstStyle/>
          <a:p>
            <a:r>
              <a:rPr lang="en-US" dirty="0"/>
              <a:t>Target</a:t>
            </a:r>
            <a:endParaRPr dirty="0"/>
          </a:p>
        </p:txBody>
      </p:sp>
      <p:sp>
        <p:nvSpPr>
          <p:cNvPr id="173" name="TextBox 15"/>
          <p:cNvSpPr txBox="1"/>
          <p:nvPr/>
        </p:nvSpPr>
        <p:spPr>
          <a:xfrm>
            <a:off x="326151" y="2466344"/>
            <a:ext cx="709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a:t>202</a:t>
            </a:r>
            <a:r>
              <a:rPr lang="en-US" dirty="0"/>
              <a:t>2</a:t>
            </a:r>
            <a:endParaRPr dirty="0"/>
          </a:p>
        </p:txBody>
      </p:sp>
      <p:sp>
        <p:nvSpPr>
          <p:cNvPr id="174" name="TextBox 17"/>
          <p:cNvSpPr txBox="1"/>
          <p:nvPr/>
        </p:nvSpPr>
        <p:spPr>
          <a:xfrm>
            <a:off x="326153" y="3328312"/>
            <a:ext cx="7094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dirty="0"/>
              <a:t>2026</a:t>
            </a:r>
          </a:p>
        </p:txBody>
      </p:sp>
      <p:pic>
        <p:nvPicPr>
          <p:cNvPr id="175" name="Image" descr="Image"/>
          <p:cNvPicPr>
            <a:picLocks noChangeAspect="1"/>
          </p:cNvPicPr>
          <p:nvPr/>
        </p:nvPicPr>
        <p:blipFill>
          <a:blip r:embed="rId2"/>
          <a:stretch>
            <a:fillRect/>
          </a:stretch>
        </p:blipFill>
        <p:spPr>
          <a:xfrm>
            <a:off x="11513088" y="6177162"/>
            <a:ext cx="627344" cy="585521"/>
          </a:xfrm>
          <a:prstGeom prst="rect">
            <a:avLst/>
          </a:prstGeom>
          <a:ln w="12700">
            <a:miter lim="400000"/>
          </a:ln>
        </p:spPr>
      </p:pic>
      <p:sp>
        <p:nvSpPr>
          <p:cNvPr id="4" name="Arrow: Left-Right 3">
            <a:extLst>
              <a:ext uri="{FF2B5EF4-FFF2-40B4-BE49-F238E27FC236}">
                <a16:creationId xmlns:a16="http://schemas.microsoft.com/office/drawing/2014/main" id="{C4B59009-0805-CC72-89A7-A7627425CF8C}"/>
              </a:ext>
            </a:extLst>
          </p:cNvPr>
          <p:cNvSpPr/>
          <p:nvPr/>
        </p:nvSpPr>
        <p:spPr>
          <a:xfrm>
            <a:off x="1642192" y="5047856"/>
            <a:ext cx="9313018" cy="218767"/>
          </a:xfrm>
          <a:prstGeom prst="leftRightArrow">
            <a:avLst/>
          </a:prstGeom>
          <a:solidFill>
            <a:srgbClr val="CEE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8C5185E-2AFB-06F1-0C6C-95ECC03B8B1E}"/>
              </a:ext>
            </a:extLst>
          </p:cNvPr>
          <p:cNvSpPr/>
          <p:nvPr/>
        </p:nvSpPr>
        <p:spPr>
          <a:xfrm>
            <a:off x="5243804" y="1567543"/>
            <a:ext cx="6149697" cy="4161453"/>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337442"/>
      </p:ext>
    </p:extLst>
  </p:cSld>
  <p:clrMapOvr>
    <a:masterClrMapping/>
  </p:clrMapOvr>
</p:sld>
</file>

<file path=ppt/theme/theme1.xml><?xml version="1.0" encoding="utf-8"?>
<a:theme xmlns:a="http://schemas.openxmlformats.org/drawingml/2006/main" name="Office Theme">
  <a:themeElements>
    <a:clrScheme name="QuadKor 1">
      <a:dk1>
        <a:sysClr val="windowText" lastClr="000000"/>
      </a:dk1>
      <a:lt1>
        <a:srgbClr val="FFFFFF"/>
      </a:lt1>
      <a:dk2>
        <a:srgbClr val="44546A"/>
      </a:dk2>
      <a:lt2>
        <a:srgbClr val="E7E6E6"/>
      </a:lt2>
      <a:accent1>
        <a:srgbClr val="DC6016"/>
      </a:accent1>
      <a:accent2>
        <a:srgbClr val="1258A4"/>
      </a:accent2>
      <a:accent3>
        <a:srgbClr val="A65523"/>
      </a:accent3>
      <a:accent4>
        <a:srgbClr val="748394"/>
      </a:accent4>
      <a:accent5>
        <a:srgbClr val="60A4EE"/>
      </a:accent5>
      <a:accent6>
        <a:srgbClr val="F1A577"/>
      </a:accent6>
      <a:hlink>
        <a:srgbClr val="0070C0"/>
      </a:hlink>
      <a:folHlink>
        <a:srgbClr val="954F72"/>
      </a:folHlink>
    </a:clrScheme>
    <a:fontScheme name="Custom 3">
      <a:majorFont>
        <a:latin typeface="Oswald"/>
        <a:ea typeface=""/>
        <a:cs typeface=""/>
      </a:majorFont>
      <a:minorFont>
        <a:latin typeface="Neue Montreal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potm" id="{11C17DB1-A689-4956-9A7A-D2E89DD4BBAB}" vid="{E22FB583-624C-4B18-B1E6-45F5594C19B6}"/>
    </a:ext>
  </a:extLst>
</a:theme>
</file>

<file path=docProps/app.xml><?xml version="1.0" encoding="utf-8"?>
<Properties xmlns="http://schemas.openxmlformats.org/officeDocument/2006/extended-properties" xmlns:vt="http://schemas.openxmlformats.org/officeDocument/2006/docPropsVTypes">
  <Template/>
  <TotalTime>18758</TotalTime>
  <Words>1400</Words>
  <Application>Microsoft Office PowerPoint</Application>
  <PresentationFormat>Widescreen</PresentationFormat>
  <Paragraphs>240</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Calibri</vt:lpstr>
      <vt:lpstr>Fira Sans Extra Condensed Medium</vt:lpstr>
      <vt:lpstr>Neue Montreal Light</vt:lpstr>
      <vt:lpstr>Neue Montreal Medium</vt:lpstr>
      <vt:lpstr>Open Sans</vt:lpstr>
      <vt:lpstr>Proxima Nova</vt:lpstr>
      <vt:lpstr>Proxima Nova Rg</vt:lpstr>
      <vt:lpstr>Roboto</vt:lpstr>
      <vt:lpstr>Source Sans Pro ExtraLight</vt:lpstr>
      <vt:lpstr>Source Sans Pro Light</vt:lpstr>
      <vt:lpstr>Wingdings</vt:lpstr>
      <vt:lpstr>Office Theme</vt:lpstr>
      <vt:lpstr>SyteLine Heavy Equipment Rental &amp; Service Industry Pack</vt:lpstr>
      <vt:lpstr>PowerPoint Presentation</vt:lpstr>
      <vt:lpstr>Table of Contents</vt:lpstr>
      <vt:lpstr>PowerPoint Presentation</vt:lpstr>
      <vt:lpstr>Introducing…  SyteLine Heavy Equipment Rental &amp; Service Industry Pack</vt:lpstr>
      <vt:lpstr>PowerPoint Presentation</vt:lpstr>
      <vt:lpstr>Added Value Sectors</vt:lpstr>
      <vt:lpstr>The Market (Macro-level) - $5M to $250M</vt:lpstr>
      <vt:lpstr>Target</vt:lpstr>
      <vt:lpstr>Heavy Equipment Rental Target Market</vt:lpstr>
      <vt:lpstr>Construction Target Market</vt:lpstr>
      <vt:lpstr>Field Service Target Market</vt:lpstr>
      <vt:lpstr>…Not Just For Heavy Equipment Rentals</vt:lpstr>
      <vt:lpstr>…Construction Segments</vt:lpstr>
      <vt:lpstr>…Field Service Users</vt:lpstr>
      <vt:lpstr>Competition</vt:lpstr>
      <vt:lpstr>Sales Approach</vt:lpstr>
      <vt:lpstr>Sales</vt:lpstr>
      <vt:lpstr>Training</vt:lpstr>
      <vt:lpstr>Sales Scripts</vt:lpstr>
      <vt:lpstr>Marketing Kit</vt:lpstr>
      <vt:lpstr>Press Release</vt:lpstr>
      <vt:lpstr>Net New Brochure</vt:lpstr>
      <vt:lpstr>Install Base Brochure</vt:lpstr>
      <vt:lpstr>Demos</vt:lpstr>
      <vt:lpstr>SyteLine Functionality Summary</vt:lpstr>
      <vt:lpstr>Equipment Rental Associations &amp; Resources</vt:lpstr>
      <vt:lpstr>Ready to get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Rochelle Paulet</dc:creator>
  <cp:lastModifiedBy>Rochelle Paulet (QuadKor)</cp:lastModifiedBy>
  <cp:revision>63</cp:revision>
  <dcterms:created xsi:type="dcterms:W3CDTF">2021-11-16T19:23:49Z</dcterms:created>
  <dcterms:modified xsi:type="dcterms:W3CDTF">2022-08-24T17:31:03Z</dcterms:modified>
</cp:coreProperties>
</file>